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56" r:id="rId5"/>
    <p:sldId id="373" r:id="rId6"/>
    <p:sldId id="299" r:id="rId7"/>
    <p:sldId id="365" r:id="rId8"/>
    <p:sldId id="366" r:id="rId9"/>
    <p:sldId id="368" r:id="rId10"/>
    <p:sldId id="291" r:id="rId11"/>
    <p:sldId id="326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2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吉田万里子" userId="89daaeb2-9ba8-49bf-9844-3152ac16d385" providerId="ADAL" clId="{A8EDBF26-9238-4FF1-A3DA-50B8DF3C3EF9}"/>
    <pc:docChg chg="custSel modSld">
      <pc:chgData name="吉田万里子" userId="89daaeb2-9ba8-49bf-9844-3152ac16d385" providerId="ADAL" clId="{A8EDBF26-9238-4FF1-A3DA-50B8DF3C3EF9}" dt="2021-06-15T04:36:27.477" v="74" actId="20577"/>
      <pc:docMkLst>
        <pc:docMk/>
      </pc:docMkLst>
      <pc:sldChg chg="modSp">
        <pc:chgData name="吉田万里子" userId="89daaeb2-9ba8-49bf-9844-3152ac16d385" providerId="ADAL" clId="{A8EDBF26-9238-4FF1-A3DA-50B8DF3C3EF9}" dt="2021-06-15T04:36:27.477" v="74" actId="20577"/>
        <pc:sldMkLst>
          <pc:docMk/>
          <pc:sldMk cId="3974601435" sldId="256"/>
        </pc:sldMkLst>
        <pc:spChg chg="mod">
          <ac:chgData name="吉田万里子" userId="89daaeb2-9ba8-49bf-9844-3152ac16d385" providerId="ADAL" clId="{A8EDBF26-9238-4FF1-A3DA-50B8DF3C3EF9}" dt="2021-06-15T04:36:13.617" v="56" actId="20577"/>
          <ac:spMkLst>
            <pc:docMk/>
            <pc:sldMk cId="3974601435" sldId="256"/>
            <ac:spMk id="2" creationId="{6181CF5B-9D0D-41EF-BAFE-385053A9B123}"/>
          </ac:spMkLst>
        </pc:spChg>
        <pc:spChg chg="mod">
          <ac:chgData name="吉田万里子" userId="89daaeb2-9ba8-49bf-9844-3152ac16d385" providerId="ADAL" clId="{A8EDBF26-9238-4FF1-A3DA-50B8DF3C3EF9}" dt="2021-06-15T04:36:27.477" v="74" actId="20577"/>
          <ac:spMkLst>
            <pc:docMk/>
            <pc:sldMk cId="3974601435" sldId="256"/>
            <ac:spMk id="3" creationId="{3E5C5A1A-9FEF-45FF-9BD2-F407666042A1}"/>
          </ac:spMkLst>
        </pc:spChg>
      </pc:sldChg>
      <pc:sldChg chg="modSp">
        <pc:chgData name="吉田万里子" userId="89daaeb2-9ba8-49bf-9844-3152ac16d385" providerId="ADAL" clId="{A8EDBF26-9238-4FF1-A3DA-50B8DF3C3EF9}" dt="2021-06-15T04:35:51.405" v="7" actId="27636"/>
        <pc:sldMkLst>
          <pc:docMk/>
          <pc:sldMk cId="2514051281" sldId="299"/>
        </pc:sldMkLst>
        <pc:spChg chg="mod">
          <ac:chgData name="吉田万里子" userId="89daaeb2-9ba8-49bf-9844-3152ac16d385" providerId="ADAL" clId="{A8EDBF26-9238-4FF1-A3DA-50B8DF3C3EF9}" dt="2021-06-15T04:35:51.405" v="7" actId="27636"/>
          <ac:spMkLst>
            <pc:docMk/>
            <pc:sldMk cId="2514051281" sldId="299"/>
            <ac:spMk id="3" creationId="{00000000-0000-0000-0000-000000000000}"/>
          </ac:spMkLst>
        </pc:spChg>
      </pc:sldChg>
      <pc:sldChg chg="modSp">
        <pc:chgData name="吉田万里子" userId="89daaeb2-9ba8-49bf-9844-3152ac16d385" providerId="ADAL" clId="{A8EDBF26-9238-4FF1-A3DA-50B8DF3C3EF9}" dt="2021-06-15T04:35:28.192" v="0" actId="27636"/>
        <pc:sldMkLst>
          <pc:docMk/>
          <pc:sldMk cId="3883714200" sldId="373"/>
        </pc:sldMkLst>
        <pc:spChg chg="mod">
          <ac:chgData name="吉田万里子" userId="89daaeb2-9ba8-49bf-9844-3152ac16d385" providerId="ADAL" clId="{A8EDBF26-9238-4FF1-A3DA-50B8DF3C3EF9}" dt="2021-06-15T04:35:28.192" v="0" actId="27636"/>
          <ac:spMkLst>
            <pc:docMk/>
            <pc:sldMk cId="3883714200" sldId="373"/>
            <ac:spMk id="3" creationId="{5AA32522-0818-4D41-95DD-5B3E34A891D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de-DE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A8AA1C-AF93-4B9E-AD8C-E5FAB62E376F}" type="datetimeFigureOut">
              <a:rPr kumimoji="1" lang="de-DE" smtClean="0"/>
              <a:t>15.06.2021</a:t>
            </a:fld>
            <a:endParaRPr kumimoji="1" lang="de-DE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de-DE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de-DE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7F177D-D9A0-43EE-8A3C-F8F454EA17E9}" type="slidenum">
              <a:rPr kumimoji="1" lang="de-DE" smtClean="0"/>
              <a:t>‹#›</a:t>
            </a:fld>
            <a:endParaRPr kumimoji="1" lang="de-DE"/>
          </a:p>
        </p:txBody>
      </p:sp>
    </p:spTree>
    <p:extLst>
      <p:ext uri="{BB962C8B-B14F-4D97-AF65-F5344CB8AC3E}">
        <p14:creationId xmlns:p14="http://schemas.microsoft.com/office/powerpoint/2010/main" val="855277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Handout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8BA52A-0641-4AE0-988D-DE8D864D37BE}" type="slidenum">
              <a:rPr lang="ja-JP" altLang="en-US" smtClean="0"/>
              <a:pPr/>
              <a:t>3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854486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de-DE" dirty="0"/>
              <a:t>プリント配布</a:t>
            </a:r>
            <a:endParaRPr lang="de-DE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8BA52A-0641-4AE0-988D-DE8D864D37BE}" type="slidenum">
              <a:rPr lang="ja-JP" altLang="en-US" smtClean="0"/>
              <a:pPr/>
              <a:t>4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431123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de-DE" dirty="0"/>
              <a:t>プリント配布</a:t>
            </a:r>
            <a:endParaRPr lang="de-DE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8BA52A-0641-4AE0-988D-DE8D864D37BE}" type="slidenum">
              <a:rPr lang="ja-JP" altLang="en-US" smtClean="0"/>
              <a:pPr/>
              <a:t>5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557793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38670F6-4A52-470C-A7EA-D95E4CB749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de-DE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D9D421B-6976-480A-A26D-183D8483D7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  <a:endParaRPr kumimoji="1" lang="de-DE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208804-0B2A-4BF8-80AD-4E734AD9D6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2DDF-0AC3-4BE5-B437-89BE23A8FFBF}" type="datetimeFigureOut">
              <a:rPr kumimoji="1" lang="de-DE" smtClean="0"/>
              <a:t>15.06.2021</a:t>
            </a:fld>
            <a:endParaRPr kumimoji="1" lang="de-DE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462B0E7-3EDE-4A05-A8F9-C6FB73F29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de-DE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044C9FA-0D47-4061-BC01-AA368E8A6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CB112-D9CF-4688-B9C9-1EC470FD8804}" type="slidenum">
              <a:rPr kumimoji="1" lang="de-DE" smtClean="0"/>
              <a:t>‹#›</a:t>
            </a:fld>
            <a:endParaRPr kumimoji="1" lang="de-DE"/>
          </a:p>
        </p:txBody>
      </p:sp>
    </p:spTree>
    <p:extLst>
      <p:ext uri="{BB962C8B-B14F-4D97-AF65-F5344CB8AC3E}">
        <p14:creationId xmlns:p14="http://schemas.microsoft.com/office/powerpoint/2010/main" val="1343252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0E66DC1-F614-4548-8D34-1F645519E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de-DE"/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9FEC0FC-3F9C-4F72-986C-98B3262568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de-DE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9C745BB-58D7-4EA4-B4B1-A2A73DCB9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2DDF-0AC3-4BE5-B437-89BE23A8FFBF}" type="datetimeFigureOut">
              <a:rPr kumimoji="1" lang="de-DE" smtClean="0"/>
              <a:t>15.06.2021</a:t>
            </a:fld>
            <a:endParaRPr kumimoji="1" lang="de-DE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5BDA45C-A7A9-4ECE-9933-69BC1DDCD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de-DE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3166D93-5ECC-417F-AA12-C4937E1F4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CB112-D9CF-4688-B9C9-1EC470FD8804}" type="slidenum">
              <a:rPr kumimoji="1" lang="de-DE" smtClean="0"/>
              <a:t>‹#›</a:t>
            </a:fld>
            <a:endParaRPr kumimoji="1" lang="de-DE"/>
          </a:p>
        </p:txBody>
      </p:sp>
    </p:spTree>
    <p:extLst>
      <p:ext uri="{BB962C8B-B14F-4D97-AF65-F5344CB8AC3E}">
        <p14:creationId xmlns:p14="http://schemas.microsoft.com/office/powerpoint/2010/main" val="2871188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EFD9CF1-1135-480E-8794-BB3C1C7F66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  <a:endParaRPr kumimoji="1" lang="de-DE"/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49EF539-09E0-4F37-9773-5D537C236F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de-DE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25657DC-2CCC-4ED5-B5D3-9C5EA5257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2DDF-0AC3-4BE5-B437-89BE23A8FFBF}" type="datetimeFigureOut">
              <a:rPr kumimoji="1" lang="de-DE" smtClean="0"/>
              <a:t>15.06.2021</a:t>
            </a:fld>
            <a:endParaRPr kumimoji="1" lang="de-DE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5BAC572-875A-41C5-A2C5-4DD22168C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de-DE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3C22EE1-0AC6-4BDE-AAA4-51D49D2D0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CB112-D9CF-4688-B9C9-1EC470FD8804}" type="slidenum">
              <a:rPr kumimoji="1" lang="de-DE" smtClean="0"/>
              <a:t>‹#›</a:t>
            </a:fld>
            <a:endParaRPr kumimoji="1" lang="de-DE"/>
          </a:p>
        </p:txBody>
      </p:sp>
    </p:spTree>
    <p:extLst>
      <p:ext uri="{BB962C8B-B14F-4D97-AF65-F5344CB8AC3E}">
        <p14:creationId xmlns:p14="http://schemas.microsoft.com/office/powerpoint/2010/main" val="2280157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7DAA5AF-4A0C-4827-91C5-BEC99C365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de-DE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E4CADC3-4FC6-4AF2-ACC8-BDCD37584B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de-DE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86990A-96E7-4B80-BF95-E69E0ABB2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2DDF-0AC3-4BE5-B437-89BE23A8FFBF}" type="datetimeFigureOut">
              <a:rPr kumimoji="1" lang="de-DE" smtClean="0"/>
              <a:t>15.06.2021</a:t>
            </a:fld>
            <a:endParaRPr kumimoji="1" lang="de-DE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08E96D2-67EB-4711-8AC3-710D75636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de-DE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8ED463C-E759-4E79-B830-E2ED252AE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CB112-D9CF-4688-B9C9-1EC470FD8804}" type="slidenum">
              <a:rPr kumimoji="1" lang="de-DE" smtClean="0"/>
              <a:t>‹#›</a:t>
            </a:fld>
            <a:endParaRPr kumimoji="1" lang="de-DE"/>
          </a:p>
        </p:txBody>
      </p:sp>
    </p:spTree>
    <p:extLst>
      <p:ext uri="{BB962C8B-B14F-4D97-AF65-F5344CB8AC3E}">
        <p14:creationId xmlns:p14="http://schemas.microsoft.com/office/powerpoint/2010/main" val="2761027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DCD3E0E-29FB-480A-BFBA-7FD0009D2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de-DE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8F4A59C-A5B7-4CEF-AC03-0FC044D944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ABF74AF-4981-4F53-928C-1D7A0CA4B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2DDF-0AC3-4BE5-B437-89BE23A8FFBF}" type="datetimeFigureOut">
              <a:rPr kumimoji="1" lang="de-DE" smtClean="0"/>
              <a:t>15.06.2021</a:t>
            </a:fld>
            <a:endParaRPr kumimoji="1" lang="de-DE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2C54A1E-FD5F-48E5-9599-0A67EF660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de-DE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D7EB3FE-8639-4C09-9246-49DF894BB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CB112-D9CF-4688-B9C9-1EC470FD8804}" type="slidenum">
              <a:rPr kumimoji="1" lang="de-DE" smtClean="0"/>
              <a:t>‹#›</a:t>
            </a:fld>
            <a:endParaRPr kumimoji="1" lang="de-DE"/>
          </a:p>
        </p:txBody>
      </p:sp>
    </p:spTree>
    <p:extLst>
      <p:ext uri="{BB962C8B-B14F-4D97-AF65-F5344CB8AC3E}">
        <p14:creationId xmlns:p14="http://schemas.microsoft.com/office/powerpoint/2010/main" val="505986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E04325-40F7-48EB-981E-10A87AF1D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de-DE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2024B19-CCAA-4E76-B139-82F0FC926B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de-DE"/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45C607E-B2B4-481D-A58C-0D83915D99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de-DE"/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BD50537-83F1-4277-B448-5DE673952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2DDF-0AC3-4BE5-B437-89BE23A8FFBF}" type="datetimeFigureOut">
              <a:rPr kumimoji="1" lang="de-DE" smtClean="0"/>
              <a:t>15.06.2021</a:t>
            </a:fld>
            <a:endParaRPr kumimoji="1" lang="de-DE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8D070E1-B633-426B-9C7E-736D316C3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de-DE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7EE24C9-7573-4816-9D19-A55BB2833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CB112-D9CF-4688-B9C9-1EC470FD8804}" type="slidenum">
              <a:rPr kumimoji="1" lang="de-DE" smtClean="0"/>
              <a:t>‹#›</a:t>
            </a:fld>
            <a:endParaRPr kumimoji="1" lang="de-DE"/>
          </a:p>
        </p:txBody>
      </p:sp>
    </p:spTree>
    <p:extLst>
      <p:ext uri="{BB962C8B-B14F-4D97-AF65-F5344CB8AC3E}">
        <p14:creationId xmlns:p14="http://schemas.microsoft.com/office/powerpoint/2010/main" val="768128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6A66445-FE11-4020-B4D1-13CD25E7C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de-DE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D93421A-D932-4A19-A464-CC7030AC1D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FF296EA-3C80-4D1B-898C-48BDC1E840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de-DE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9DAF752-DE92-4B47-AD52-0F191F8B37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20FD178-6B42-4705-8F0E-5060153FF2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de-DE"/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1D4D33D-13A0-45D3-B362-6E6167157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2DDF-0AC3-4BE5-B437-89BE23A8FFBF}" type="datetimeFigureOut">
              <a:rPr kumimoji="1" lang="de-DE" smtClean="0"/>
              <a:t>15.06.2021</a:t>
            </a:fld>
            <a:endParaRPr kumimoji="1" lang="de-DE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3795A0F-7686-46E9-8AB5-12687B788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de-DE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E0328841-8C97-4038-BAE4-22E36FA38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CB112-D9CF-4688-B9C9-1EC470FD8804}" type="slidenum">
              <a:rPr kumimoji="1" lang="de-DE" smtClean="0"/>
              <a:t>‹#›</a:t>
            </a:fld>
            <a:endParaRPr kumimoji="1" lang="de-DE"/>
          </a:p>
        </p:txBody>
      </p:sp>
    </p:spTree>
    <p:extLst>
      <p:ext uri="{BB962C8B-B14F-4D97-AF65-F5344CB8AC3E}">
        <p14:creationId xmlns:p14="http://schemas.microsoft.com/office/powerpoint/2010/main" val="92022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0FD0A58-FA5C-4E8E-8A09-B374B3AD2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de-DE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1A7B9FE-7691-408B-B658-EBA34C210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2DDF-0AC3-4BE5-B437-89BE23A8FFBF}" type="datetimeFigureOut">
              <a:rPr kumimoji="1" lang="de-DE" smtClean="0"/>
              <a:t>15.06.2021</a:t>
            </a:fld>
            <a:endParaRPr kumimoji="1" lang="de-DE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BF4E0EC-340D-435D-995A-C32A45E43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de-DE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C26689F-3839-4292-940F-3F1C3C628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CB112-D9CF-4688-B9C9-1EC470FD8804}" type="slidenum">
              <a:rPr kumimoji="1" lang="de-DE" smtClean="0"/>
              <a:t>‹#›</a:t>
            </a:fld>
            <a:endParaRPr kumimoji="1" lang="de-DE"/>
          </a:p>
        </p:txBody>
      </p:sp>
    </p:spTree>
    <p:extLst>
      <p:ext uri="{BB962C8B-B14F-4D97-AF65-F5344CB8AC3E}">
        <p14:creationId xmlns:p14="http://schemas.microsoft.com/office/powerpoint/2010/main" val="3615718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1B1B350-46A0-4B90-A72B-C78979EB6F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2DDF-0AC3-4BE5-B437-89BE23A8FFBF}" type="datetimeFigureOut">
              <a:rPr kumimoji="1" lang="de-DE" smtClean="0"/>
              <a:t>15.06.2021</a:t>
            </a:fld>
            <a:endParaRPr kumimoji="1" lang="de-DE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2429CCD-9589-4814-B1D1-29484E4C7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de-DE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964CA85-50BC-4399-8079-441660EAE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CB112-D9CF-4688-B9C9-1EC470FD8804}" type="slidenum">
              <a:rPr kumimoji="1" lang="de-DE" smtClean="0"/>
              <a:t>‹#›</a:t>
            </a:fld>
            <a:endParaRPr kumimoji="1" lang="de-DE"/>
          </a:p>
        </p:txBody>
      </p:sp>
    </p:spTree>
    <p:extLst>
      <p:ext uri="{BB962C8B-B14F-4D97-AF65-F5344CB8AC3E}">
        <p14:creationId xmlns:p14="http://schemas.microsoft.com/office/powerpoint/2010/main" val="2710913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BF17A80-CA78-4A79-9579-4FDA9943F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de-DE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BB864D-5525-465E-9521-B2FB466100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de-DE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14C6E7B-C54B-4F39-A497-CD369F235A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A83CF98-B5C1-43A7-8A04-120478EA5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2DDF-0AC3-4BE5-B437-89BE23A8FFBF}" type="datetimeFigureOut">
              <a:rPr kumimoji="1" lang="de-DE" smtClean="0"/>
              <a:t>15.06.2021</a:t>
            </a:fld>
            <a:endParaRPr kumimoji="1" lang="de-DE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4F2B90E-2342-46C6-894A-B1AC404B4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de-DE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21AD6AC-3800-4601-A968-729EAF79D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CB112-D9CF-4688-B9C9-1EC470FD8804}" type="slidenum">
              <a:rPr kumimoji="1" lang="de-DE" smtClean="0"/>
              <a:t>‹#›</a:t>
            </a:fld>
            <a:endParaRPr kumimoji="1" lang="de-DE"/>
          </a:p>
        </p:txBody>
      </p:sp>
    </p:spTree>
    <p:extLst>
      <p:ext uri="{BB962C8B-B14F-4D97-AF65-F5344CB8AC3E}">
        <p14:creationId xmlns:p14="http://schemas.microsoft.com/office/powerpoint/2010/main" val="3005807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42BD5EA-DC48-4AD9-9A61-2229388D52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de-DE"/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7255797-D603-4496-B992-9E0C9BA74A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de-DE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B3857ED-F924-4367-86A7-C23BE34EDB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2D93960-34AC-49FA-B3BE-7BE6478EF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2DDF-0AC3-4BE5-B437-89BE23A8FFBF}" type="datetimeFigureOut">
              <a:rPr kumimoji="1" lang="de-DE" smtClean="0"/>
              <a:t>15.06.2021</a:t>
            </a:fld>
            <a:endParaRPr kumimoji="1" lang="de-DE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61211DE-071D-4028-A7AB-B9F0367B4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de-DE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4200D20-B3D6-480C-B0E4-ACE3C7151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CB112-D9CF-4688-B9C9-1EC470FD8804}" type="slidenum">
              <a:rPr kumimoji="1" lang="de-DE" smtClean="0"/>
              <a:t>‹#›</a:t>
            </a:fld>
            <a:endParaRPr kumimoji="1" lang="de-DE"/>
          </a:p>
        </p:txBody>
      </p:sp>
    </p:spTree>
    <p:extLst>
      <p:ext uri="{BB962C8B-B14F-4D97-AF65-F5344CB8AC3E}">
        <p14:creationId xmlns:p14="http://schemas.microsoft.com/office/powerpoint/2010/main" val="3474078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6388A45-82DE-4989-817D-78C6DD0BB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  <a:endParaRPr kumimoji="1" lang="de-DE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D4D78C7-0B38-4F7C-AFE9-E4D76872DF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de-DE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47E7A6-6238-4C59-AF2B-87974D24F9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72DDF-0AC3-4BE5-B437-89BE23A8FFBF}" type="datetimeFigureOut">
              <a:rPr kumimoji="1" lang="de-DE" smtClean="0"/>
              <a:t>15.06.2021</a:t>
            </a:fld>
            <a:endParaRPr kumimoji="1" lang="de-DE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F4D74D1-E704-4CBB-97BB-05F7F05527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de-DE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1B42FF9-CB40-49EA-A95A-93C24B9A31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9CB112-D9CF-4688-B9C9-1EC470FD8804}" type="slidenum">
              <a:rPr kumimoji="1" lang="de-DE" smtClean="0"/>
              <a:t>‹#›</a:t>
            </a:fld>
            <a:endParaRPr kumimoji="1" lang="de-DE"/>
          </a:p>
        </p:txBody>
      </p:sp>
    </p:spTree>
    <p:extLst>
      <p:ext uri="{BB962C8B-B14F-4D97-AF65-F5344CB8AC3E}">
        <p14:creationId xmlns:p14="http://schemas.microsoft.com/office/powerpoint/2010/main" val="967280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181CF5B-9D0D-41EF-BAFE-385053A9B12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/>
              <a:t>ドイツ語会話クラブ</a:t>
            </a:r>
            <a:endParaRPr kumimoji="1" lang="de-DE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E5C5A1A-9FEF-45FF-9BD2-F407666042A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/>
              <a:t>15.06.2021</a:t>
            </a:r>
            <a:endParaRPr kumimoji="1" lang="de-DE" dirty="0"/>
          </a:p>
        </p:txBody>
      </p:sp>
    </p:spTree>
    <p:extLst>
      <p:ext uri="{BB962C8B-B14F-4D97-AF65-F5344CB8AC3E}">
        <p14:creationId xmlns:p14="http://schemas.microsoft.com/office/powerpoint/2010/main" val="3974601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F2E32F-3E36-4242-8E96-6D1388E08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de-DE" altLang="ja-JP" dirty="0"/>
              <a:t>Worüber haben wir letzte Woche gesprochen?</a:t>
            </a:r>
            <a:endParaRPr kumimoji="1" lang="de-DE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AA32522-0818-4D41-95DD-5B3E34A89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kumimoji="1" lang="de-DE" altLang="ja-JP" dirty="0"/>
              <a:t>Wir sprechen heute über das Wochenende.</a:t>
            </a:r>
            <a:endParaRPr kumimoji="1" lang="de-DE" dirty="0"/>
          </a:p>
          <a:p>
            <a:r>
              <a:rPr lang="de-DE" dirty="0"/>
              <a:t>Wir haben über das Wochenende gesprochen.</a:t>
            </a:r>
          </a:p>
          <a:p>
            <a:endParaRPr kumimoji="1" lang="de-DE" dirty="0"/>
          </a:p>
          <a:p>
            <a:r>
              <a:rPr kumimoji="1" lang="de-DE" dirty="0"/>
              <a:t>Über (4</a:t>
            </a:r>
            <a:r>
              <a:rPr kumimoji="1" lang="ja-JP" altLang="en-US" dirty="0"/>
              <a:t>格</a:t>
            </a:r>
            <a:r>
              <a:rPr kumimoji="1" lang="de-DE" dirty="0"/>
              <a:t>):  </a:t>
            </a:r>
            <a:r>
              <a:rPr kumimoji="1" lang="ja-JP" altLang="en-US" dirty="0"/>
              <a:t>について </a:t>
            </a:r>
            <a:r>
              <a:rPr kumimoji="1" lang="de-DE" altLang="ja-JP" dirty="0"/>
              <a:t>		das</a:t>
            </a:r>
            <a:r>
              <a:rPr lang="ja-JP" altLang="en-US" dirty="0"/>
              <a:t> </a:t>
            </a:r>
            <a:r>
              <a:rPr lang="de-DE" altLang="ja-JP" dirty="0"/>
              <a:t>Wochenende</a:t>
            </a:r>
          </a:p>
          <a:p>
            <a:pPr marL="0" indent="0">
              <a:buNone/>
            </a:pPr>
            <a:r>
              <a:rPr kumimoji="1" lang="en-US" altLang="ja-JP" dirty="0"/>
              <a:t>					das Essen</a:t>
            </a:r>
          </a:p>
          <a:p>
            <a:pPr marL="0" indent="0">
              <a:buNone/>
            </a:pPr>
            <a:r>
              <a:rPr lang="en-US" altLang="ja-JP" dirty="0"/>
              <a:t>					das </a:t>
            </a:r>
            <a:r>
              <a:rPr lang="de-DE" altLang="ja-JP" dirty="0"/>
              <a:t>Studium</a:t>
            </a:r>
          </a:p>
          <a:p>
            <a:pPr marL="0" indent="0">
              <a:buNone/>
            </a:pPr>
            <a:r>
              <a:rPr kumimoji="1" lang="en-US" altLang="ja-JP" dirty="0"/>
              <a:t>					die </a:t>
            </a:r>
            <a:r>
              <a:rPr kumimoji="1" lang="de-DE" altLang="ja-JP" dirty="0"/>
              <a:t>Pr</a:t>
            </a:r>
            <a:r>
              <a:rPr lang="de-DE" altLang="ja-JP" dirty="0"/>
              <a:t>üfungen (</a:t>
            </a:r>
            <a:r>
              <a:rPr lang="ja-JP" altLang="en-US" dirty="0"/>
              <a:t>試験）</a:t>
            </a:r>
            <a:endParaRPr kumimoji="1" lang="en-US" altLang="ja-JP" dirty="0"/>
          </a:p>
          <a:p>
            <a:pPr marL="0" indent="0">
              <a:buNone/>
            </a:pPr>
            <a:r>
              <a:rPr lang="en-US" altLang="ja-JP" dirty="0"/>
              <a:t>					</a:t>
            </a:r>
            <a:r>
              <a:rPr lang="de-DE" altLang="ja-JP" dirty="0"/>
              <a:t>unsere</a:t>
            </a:r>
            <a:r>
              <a:rPr lang="en-US" altLang="ja-JP" dirty="0"/>
              <a:t> </a:t>
            </a:r>
            <a:r>
              <a:rPr kumimoji="1" lang="de-DE" altLang="ja-JP" dirty="0"/>
              <a:t>Hobbys</a:t>
            </a:r>
          </a:p>
          <a:p>
            <a:pPr marL="0" indent="0">
              <a:buNone/>
            </a:pPr>
            <a:r>
              <a:rPr kumimoji="1" lang="en-US" altLang="ja-JP" dirty="0"/>
              <a:t>					</a:t>
            </a:r>
            <a:r>
              <a:rPr kumimoji="1" lang="de-DE" altLang="ja-JP" dirty="0"/>
              <a:t>Fußball</a:t>
            </a:r>
          </a:p>
          <a:p>
            <a:pPr marL="0" indent="0">
              <a:buNone/>
            </a:pPr>
            <a:endParaRPr lang="de-DE" altLang="ja-JP" dirty="0"/>
          </a:p>
          <a:p>
            <a:pPr marL="0" indent="0">
              <a:buNone/>
            </a:pPr>
            <a:r>
              <a:rPr lang="de-DE" altLang="ja-JP" dirty="0"/>
              <a:t>Worüber (</a:t>
            </a:r>
            <a:r>
              <a:rPr lang="de-DE" altLang="ja-JP" dirty="0" err="1">
                <a:solidFill>
                  <a:srgbClr val="C00000"/>
                </a:solidFill>
              </a:rPr>
              <a:t>X</a:t>
            </a:r>
            <a:r>
              <a:rPr lang="de-DE" altLang="ja-JP" dirty="0" err="1"/>
              <a:t>über</a:t>
            </a:r>
            <a:r>
              <a:rPr lang="de-DE" altLang="ja-JP" dirty="0"/>
              <a:t> was) </a:t>
            </a:r>
          </a:p>
          <a:p>
            <a:pPr marL="0" indent="0">
              <a:buNone/>
            </a:pPr>
            <a:r>
              <a:rPr lang="de-DE" altLang="ja-JP" dirty="0"/>
              <a:t>darüber  (</a:t>
            </a:r>
            <a:r>
              <a:rPr lang="de-DE" altLang="ja-JP" dirty="0" err="1">
                <a:solidFill>
                  <a:srgbClr val="C00000"/>
                </a:solidFill>
              </a:rPr>
              <a:t>X</a:t>
            </a:r>
            <a:r>
              <a:rPr lang="de-DE" altLang="ja-JP" dirty="0" err="1"/>
              <a:t>über</a:t>
            </a:r>
            <a:r>
              <a:rPr lang="de-DE" altLang="ja-JP" dirty="0"/>
              <a:t> es)</a:t>
            </a:r>
            <a:r>
              <a:rPr lang="en-US" altLang="ja-JP" dirty="0"/>
              <a:t>	 </a:t>
            </a:r>
            <a:r>
              <a:rPr lang="en-US" altLang="ja-JP" dirty="0" err="1"/>
              <a:t>Wir</a:t>
            </a:r>
            <a:r>
              <a:rPr lang="en-US" altLang="ja-JP" dirty="0"/>
              <a:t> </a:t>
            </a:r>
            <a:r>
              <a:rPr lang="en-US" altLang="ja-JP" dirty="0" err="1"/>
              <a:t>haben</a:t>
            </a:r>
            <a:r>
              <a:rPr lang="en-US" altLang="ja-JP" dirty="0"/>
              <a:t> </a:t>
            </a:r>
            <a:r>
              <a:rPr lang="en-US" altLang="ja-JP" dirty="0" err="1"/>
              <a:t>darüber</a:t>
            </a:r>
            <a:r>
              <a:rPr lang="en-US" altLang="ja-JP" dirty="0"/>
              <a:t> </a:t>
            </a:r>
            <a:r>
              <a:rPr lang="en-US" altLang="ja-JP" dirty="0" err="1"/>
              <a:t>gesprochen</a:t>
            </a:r>
            <a:r>
              <a:rPr lang="en-US" altLang="ja-JP" dirty="0"/>
              <a:t>.					</a:t>
            </a:r>
            <a:r>
              <a:rPr kumimoji="1" lang="de-DE" altLang="ja-JP" dirty="0"/>
              <a:t> </a:t>
            </a:r>
          </a:p>
          <a:p>
            <a:pPr marL="0" indent="0">
              <a:buNone/>
            </a:pPr>
            <a:endParaRPr kumimoji="1" lang="de-DE" dirty="0"/>
          </a:p>
          <a:p>
            <a:endParaRPr kumimoji="1" lang="de-DE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350D7AA-93F1-4887-BD87-7501638AB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51203-A72C-487C-B594-566CAEA203A0}" type="slidenum">
              <a:rPr lang="ja-JP" altLang="en-US" smtClean="0"/>
              <a:pPr/>
              <a:t>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83714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latin typeface="+mn-lt"/>
              </a:rPr>
              <a:t>Woher </a:t>
            </a:r>
            <a:r>
              <a:rPr lang="ja-JP" altLang="de-DE" dirty="0">
                <a:latin typeface="+mn-lt"/>
              </a:rPr>
              <a:t>⇒</a:t>
            </a:r>
            <a:r>
              <a:rPr lang="de-DE" dirty="0">
                <a:latin typeface="+mn-lt"/>
              </a:rPr>
              <a:t>   </a:t>
            </a:r>
            <a:r>
              <a:rPr lang="de-DE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Wo</a:t>
            </a:r>
            <a:r>
              <a:rPr lang="ja-JP" altLang="de-DE" dirty="0">
                <a:latin typeface="+mn-lt"/>
              </a:rPr>
              <a:t>　⇒</a:t>
            </a:r>
            <a:r>
              <a:rPr lang="de-DE" dirty="0">
                <a:latin typeface="+mn-lt"/>
              </a:rPr>
              <a:t> </a:t>
            </a:r>
            <a:r>
              <a:rPr lang="ja-JP" altLang="de-DE" dirty="0">
                <a:latin typeface="+mn-lt"/>
              </a:rPr>
              <a:t>　</a:t>
            </a:r>
            <a:r>
              <a:rPr lang="de-DE" dirty="0">
                <a:latin typeface="+mn-lt"/>
              </a:rPr>
              <a:t>Wohin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de-DE" dirty="0"/>
              <a:t>Wo  (</a:t>
            </a:r>
            <a:r>
              <a:rPr lang="ja-JP" altLang="de-DE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どこ</a:t>
            </a:r>
            <a:r>
              <a:rPr lang="de-DE" altLang="ja-JP" dirty="0"/>
              <a:t>?)</a:t>
            </a:r>
            <a:r>
              <a:rPr lang="de-DE" dirty="0"/>
              <a:t>  			</a:t>
            </a:r>
            <a:r>
              <a:rPr lang="ja-JP" altLang="de-DE" dirty="0"/>
              <a:t>　　</a:t>
            </a:r>
            <a:r>
              <a:rPr lang="de-DE" sz="4000" b="1" u="sng" dirty="0">
                <a:solidFill>
                  <a:schemeClr val="accent5">
                    <a:lumMod val="50000"/>
                  </a:schemeClr>
                </a:solidFill>
                <a:cs typeface="Times New Roman" panose="02020603050405020304" pitchFamily="18" charset="0"/>
              </a:rPr>
              <a:t>↓</a:t>
            </a:r>
          </a:p>
          <a:p>
            <a:pPr lvl="1"/>
            <a:r>
              <a:rPr lang="de-DE" dirty="0">
                <a:cs typeface="Times New Roman" panose="02020603050405020304" pitchFamily="18" charset="0"/>
              </a:rPr>
              <a:t>in/bei/an/auf   	Dativ</a:t>
            </a:r>
          </a:p>
          <a:p>
            <a:endParaRPr lang="de-DE" dirty="0">
              <a:cs typeface="Times New Roman" panose="02020603050405020304" pitchFamily="18" charset="0"/>
            </a:endParaRPr>
          </a:p>
          <a:p>
            <a:r>
              <a:rPr lang="de-DE" dirty="0">
                <a:cs typeface="Times New Roman" panose="02020603050405020304" pitchFamily="18" charset="0"/>
              </a:rPr>
              <a:t>Woher </a:t>
            </a:r>
            <a:r>
              <a:rPr lang="de-DE" altLang="ja-JP" dirty="0">
                <a:cs typeface="Times New Roman" panose="02020603050405020304" pitchFamily="18" charset="0"/>
              </a:rPr>
              <a:t>(</a:t>
            </a:r>
            <a:r>
              <a:rPr lang="ja-JP" altLang="de-DE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Times New Roman" panose="02020603050405020304" pitchFamily="18" charset="0"/>
              </a:rPr>
              <a:t>どこから</a:t>
            </a:r>
            <a:r>
              <a:rPr lang="de-DE" altLang="ja-JP" dirty="0">
                <a:latin typeface="+mn-ea"/>
                <a:cs typeface="Times New Roman" panose="02020603050405020304" pitchFamily="18" charset="0"/>
              </a:rPr>
              <a:t>?</a:t>
            </a:r>
            <a:r>
              <a:rPr lang="ja-JP" altLang="de-DE" dirty="0">
                <a:latin typeface="+mn-ea"/>
                <a:cs typeface="Times New Roman" panose="02020603050405020304" pitchFamily="18" charset="0"/>
              </a:rPr>
              <a:t>）</a:t>
            </a:r>
            <a:r>
              <a:rPr lang="de-DE" dirty="0">
                <a:latin typeface="+mn-ea"/>
                <a:cs typeface="Times New Roman" panose="02020603050405020304" pitchFamily="18" charset="0"/>
              </a:rPr>
              <a:t>    </a:t>
            </a:r>
            <a:r>
              <a:rPr lang="ja-JP" altLang="de-DE" dirty="0">
                <a:latin typeface="+mn-ea"/>
                <a:cs typeface="Times New Roman" panose="02020603050405020304" pitchFamily="18" charset="0"/>
              </a:rPr>
              <a:t>　　</a:t>
            </a:r>
            <a:r>
              <a:rPr lang="de-DE" sz="4400" dirty="0">
                <a:cs typeface="Times New Roman" panose="02020603050405020304" pitchFamily="18" charset="0"/>
              </a:rPr>
              <a:t>A</a:t>
            </a:r>
            <a:r>
              <a:rPr lang="de-DE" dirty="0">
                <a:cs typeface="Times New Roman" panose="02020603050405020304" pitchFamily="18" charset="0"/>
              </a:rPr>
              <a:t> </a:t>
            </a:r>
            <a:r>
              <a:rPr lang="de-DE" dirty="0"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de-DE" u="sng" dirty="0">
                <a:solidFill>
                  <a:schemeClr val="accent5">
                    <a:lumMod val="50000"/>
                  </a:schemeClr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B</a:t>
            </a:r>
            <a:r>
              <a:rPr lang="de-DE" u="sng" dirty="0">
                <a:cs typeface="Times New Roman" panose="02020603050405020304" pitchFamily="18" charset="0"/>
                <a:sym typeface="Wingdings" panose="05000000000000000000" pitchFamily="2" charset="2"/>
              </a:rPr>
              <a:t>  </a:t>
            </a:r>
          </a:p>
          <a:p>
            <a:pPr lvl="1"/>
            <a:r>
              <a:rPr lang="de-DE" dirty="0">
                <a:cs typeface="Times New Roman" panose="02020603050405020304" pitchFamily="18" charset="0"/>
                <a:sym typeface="Wingdings" panose="05000000000000000000" pitchFamily="2" charset="2"/>
              </a:rPr>
              <a:t>aus/von		Dativ</a:t>
            </a:r>
          </a:p>
          <a:p>
            <a:endParaRPr lang="de-DE" dirty="0"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r>
              <a:rPr lang="de-DE" dirty="0">
                <a:cs typeface="Times New Roman" panose="02020603050405020304" pitchFamily="18" charset="0"/>
                <a:sym typeface="Wingdings" panose="05000000000000000000" pitchFamily="2" charset="2"/>
              </a:rPr>
              <a:t>Wohin </a:t>
            </a:r>
            <a:r>
              <a:rPr lang="de-DE" altLang="ja-JP" dirty="0">
                <a:cs typeface="Times New Roman" panose="02020603050405020304" pitchFamily="18" charset="0"/>
                <a:sym typeface="Wingdings" panose="05000000000000000000" pitchFamily="2" charset="2"/>
              </a:rPr>
              <a:t>(</a:t>
            </a:r>
            <a:r>
              <a:rPr lang="ja-JP" altLang="de-DE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Times New Roman" panose="02020603050405020304" pitchFamily="18" charset="0"/>
                <a:sym typeface="Wingdings" panose="05000000000000000000" pitchFamily="2" charset="2"/>
              </a:rPr>
              <a:t>どこへ</a:t>
            </a:r>
            <a:r>
              <a:rPr lang="de-DE" altLang="ja-JP" dirty="0">
                <a:cs typeface="Times New Roman" panose="02020603050405020304" pitchFamily="18" charset="0"/>
                <a:sym typeface="Wingdings" panose="05000000000000000000" pitchFamily="2" charset="2"/>
              </a:rPr>
              <a:t>?)</a:t>
            </a:r>
            <a:r>
              <a:rPr lang="de-DE" dirty="0">
                <a:cs typeface="Times New Roman" panose="02020603050405020304" pitchFamily="18" charset="0"/>
                <a:sym typeface="Wingdings" panose="05000000000000000000" pitchFamily="2" charset="2"/>
              </a:rPr>
              <a:t>    		</a:t>
            </a:r>
            <a:r>
              <a:rPr lang="ja-JP" altLang="de-DE" dirty="0">
                <a:cs typeface="Times New Roman" panose="02020603050405020304" pitchFamily="18" charset="0"/>
                <a:sym typeface="Wingdings" panose="05000000000000000000" pitchFamily="2" charset="2"/>
              </a:rPr>
              <a:t>　　</a:t>
            </a:r>
            <a:r>
              <a:rPr lang="de-DE" dirty="0"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de-DE" u="sng" dirty="0">
                <a:solidFill>
                  <a:schemeClr val="accent5">
                    <a:lumMod val="50000"/>
                  </a:schemeClr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B</a:t>
            </a:r>
            <a:r>
              <a:rPr lang="de-DE" dirty="0">
                <a:cs typeface="Times New Roman" panose="02020603050405020304" pitchFamily="18" charset="0"/>
                <a:sym typeface="Wingdings" panose="05000000000000000000" pitchFamily="2" charset="2"/>
              </a:rPr>
              <a:t>  </a:t>
            </a:r>
            <a:r>
              <a:rPr lang="de-DE" sz="4000" dirty="0">
                <a:cs typeface="Times New Roman" panose="02020603050405020304" pitchFamily="18" charset="0"/>
                <a:sym typeface="Wingdings" panose="05000000000000000000" pitchFamily="2" charset="2"/>
              </a:rPr>
              <a:t>C</a:t>
            </a:r>
          </a:p>
          <a:p>
            <a:pPr marL="717550" lvl="1" indent="-273050">
              <a:buClr>
                <a:srgbClr val="666699"/>
              </a:buClr>
            </a:pPr>
            <a:r>
              <a:rPr lang="de-DE" dirty="0">
                <a:cs typeface="Times New Roman" panose="02020603050405020304" pitchFamily="18" charset="0"/>
                <a:sym typeface="Wingdings" panose="05000000000000000000" pitchFamily="2" charset="2"/>
              </a:rPr>
              <a:t>nach/zu   	Dativ</a:t>
            </a:r>
          </a:p>
          <a:p>
            <a:pPr marL="717550" lvl="1" indent="-273050">
              <a:buClr>
                <a:srgbClr val="666699"/>
              </a:buClr>
            </a:pPr>
            <a:r>
              <a:rPr lang="de-DE" dirty="0">
                <a:cs typeface="Times New Roman" panose="02020603050405020304" pitchFamily="18" charset="0"/>
                <a:sym typeface="Wingdings" panose="05000000000000000000" pitchFamily="2" charset="2"/>
              </a:rPr>
              <a:t>in/an/auf      	Akkusativ</a:t>
            </a:r>
          </a:p>
          <a:p>
            <a:pPr marL="0" indent="0">
              <a:buNone/>
            </a:pPr>
            <a:endParaRPr lang="de-DE" dirty="0"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de-DE" dirty="0">
                <a:cs typeface="Times New Roman" panose="02020603050405020304" pitchFamily="18" charset="0"/>
                <a:sym typeface="Wingdings" panose="05000000000000000000" pitchFamily="2" charset="2"/>
              </a:rPr>
              <a:t>Woher kommst du?</a:t>
            </a:r>
          </a:p>
          <a:p>
            <a:pPr marL="0" indent="0">
              <a:buNone/>
            </a:pPr>
            <a:endParaRPr lang="de-DE" dirty="0"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de-DE" dirty="0">
                <a:cs typeface="Times New Roman" panose="02020603050405020304" pitchFamily="18" charset="0"/>
                <a:sym typeface="Wingdings" panose="05000000000000000000" pitchFamily="2" charset="2"/>
              </a:rPr>
              <a:t>Wo bist du jetzt?</a:t>
            </a:r>
          </a:p>
          <a:p>
            <a:pPr marL="0" indent="0">
              <a:buNone/>
            </a:pPr>
            <a:endParaRPr lang="de-DE" dirty="0"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de-DE" dirty="0">
                <a:cs typeface="Times New Roman" panose="02020603050405020304" pitchFamily="18" charset="0"/>
                <a:sym typeface="Wingdings" panose="05000000000000000000" pitchFamily="2" charset="2"/>
              </a:rPr>
              <a:t>Wohin gehst du?</a:t>
            </a:r>
            <a:r>
              <a:rPr lang="de-DE" sz="3600" dirty="0">
                <a:cs typeface="Times New Roman" panose="02020603050405020304" pitchFamily="18" charset="0"/>
                <a:sym typeface="Wingdings" panose="05000000000000000000" pitchFamily="2" charset="2"/>
              </a:rPr>
              <a:t>	</a:t>
            </a:r>
            <a:endParaRPr lang="de-DE" sz="36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51203-A72C-487C-B594-566CAEA203A0}" type="slidenum">
              <a:rPr lang="ja-JP" altLang="en-US" smtClean="0"/>
              <a:pPr/>
              <a:t>3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14051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dirty="0"/>
              <a:t>Wo bist du jetzt?             </a:t>
            </a:r>
            <a:r>
              <a:rPr lang="de-DE" altLang="ja-JP" sz="3200" dirty="0"/>
              <a:t>Wo</a:t>
            </a:r>
            <a:r>
              <a:rPr lang="ja-JP" altLang="de-DE" sz="3200" dirty="0"/>
              <a:t> </a:t>
            </a:r>
            <a:r>
              <a:rPr lang="de-DE" altLang="ja-JP" sz="3200" dirty="0"/>
              <a:t>warst</a:t>
            </a:r>
            <a:r>
              <a:rPr lang="ja-JP" altLang="de-DE" sz="3200" dirty="0"/>
              <a:t> </a:t>
            </a:r>
            <a:r>
              <a:rPr lang="de-DE" altLang="ja-JP" sz="3200" dirty="0"/>
              <a:t>du gestern?</a:t>
            </a:r>
            <a:br>
              <a:rPr lang="de-DE" sz="3200" dirty="0"/>
            </a:br>
            <a:r>
              <a:rPr lang="de-DE" altLang="ja-JP" sz="3200" dirty="0"/>
              <a:t>Jetzt</a:t>
            </a:r>
            <a:r>
              <a:rPr lang="de-DE" sz="3200" dirty="0"/>
              <a:t> bin ich ..... </a:t>
            </a:r>
            <a:r>
              <a:rPr lang="ja-JP" altLang="de-DE" sz="3200" dirty="0"/>
              <a:t>　                    </a:t>
            </a:r>
            <a:r>
              <a:rPr lang="de-DE" altLang="ja-JP" sz="3200" dirty="0"/>
              <a:t>Ich war</a:t>
            </a:r>
            <a:r>
              <a:rPr lang="ja-JP" altLang="de-DE" sz="3200" dirty="0"/>
              <a:t> </a:t>
            </a:r>
            <a:endParaRPr lang="de-DE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020919" y="2143698"/>
            <a:ext cx="3683794" cy="3681214"/>
          </a:xfrm>
        </p:spPr>
        <p:txBody>
          <a:bodyPr>
            <a:normAutofit fontScale="62500" lnSpcReduction="20000"/>
          </a:bodyPr>
          <a:lstStyle/>
          <a:p>
            <a:r>
              <a:rPr lang="de-DE" dirty="0"/>
              <a:t>im Büro (</a:t>
            </a:r>
            <a:r>
              <a:rPr lang="ja-JP" altLang="de-DE" dirty="0"/>
              <a:t>オフィス</a:t>
            </a:r>
            <a:r>
              <a:rPr lang="de-DE" altLang="ja-JP" dirty="0"/>
              <a:t>)</a:t>
            </a:r>
            <a:endParaRPr lang="de-DE" dirty="0"/>
          </a:p>
          <a:p>
            <a:r>
              <a:rPr lang="de-DE" dirty="0"/>
              <a:t>im Park (r. </a:t>
            </a:r>
            <a:r>
              <a:rPr lang="ja-JP" altLang="de-DE" dirty="0"/>
              <a:t>公園</a:t>
            </a:r>
            <a:r>
              <a:rPr lang="de-DE" altLang="ja-JP" dirty="0"/>
              <a:t>)</a:t>
            </a:r>
            <a:endParaRPr lang="de-DE" dirty="0"/>
          </a:p>
          <a:p>
            <a:r>
              <a:rPr lang="de-DE" dirty="0"/>
              <a:t>im Garten </a:t>
            </a:r>
            <a:r>
              <a:rPr lang="de-DE" altLang="ja-JP" dirty="0"/>
              <a:t>(r. </a:t>
            </a:r>
            <a:r>
              <a:rPr lang="ja-JP" altLang="de-DE" dirty="0"/>
              <a:t>庭</a:t>
            </a:r>
            <a:r>
              <a:rPr lang="de-DE" altLang="ja-JP" dirty="0"/>
              <a:t>)</a:t>
            </a:r>
          </a:p>
          <a:p>
            <a:r>
              <a:rPr lang="de-DE" dirty="0"/>
              <a:t>im Kaufhaus (</a:t>
            </a:r>
            <a:r>
              <a:rPr lang="ja-JP" altLang="de-DE" dirty="0"/>
              <a:t>デパート）</a:t>
            </a:r>
            <a:endParaRPr lang="de-DE" altLang="ja-JP" dirty="0"/>
          </a:p>
          <a:p>
            <a:r>
              <a:rPr lang="de-DE" dirty="0"/>
              <a:t>im Kino (</a:t>
            </a:r>
            <a:r>
              <a:rPr lang="ja-JP" altLang="de-DE" dirty="0"/>
              <a:t>映画館）</a:t>
            </a:r>
            <a:endParaRPr lang="de-DE" altLang="ja-JP" dirty="0"/>
          </a:p>
          <a:p>
            <a:r>
              <a:rPr lang="de-DE" dirty="0"/>
              <a:t>im Café (</a:t>
            </a:r>
            <a:r>
              <a:rPr lang="ja-JP" altLang="de-DE" dirty="0"/>
              <a:t>カフェ</a:t>
            </a:r>
            <a:r>
              <a:rPr lang="de-DE" altLang="ja-JP" dirty="0"/>
              <a:t>)</a:t>
            </a:r>
            <a:endParaRPr lang="de-DE" dirty="0"/>
          </a:p>
          <a:p>
            <a:r>
              <a:rPr lang="de-DE" dirty="0"/>
              <a:t>in der Uni (</a:t>
            </a:r>
            <a:r>
              <a:rPr lang="ja-JP" altLang="de-DE" dirty="0"/>
              <a:t>大学</a:t>
            </a:r>
            <a:r>
              <a:rPr lang="de-DE" altLang="ja-JP" dirty="0"/>
              <a:t>)</a:t>
            </a:r>
          </a:p>
          <a:p>
            <a:endParaRPr lang="de-DE" dirty="0"/>
          </a:p>
          <a:p>
            <a:r>
              <a:rPr lang="de-DE" dirty="0"/>
              <a:t>bei</a:t>
            </a:r>
            <a:r>
              <a:rPr lang="de-DE" altLang="ja-JP" dirty="0"/>
              <a:t>(m)</a:t>
            </a:r>
            <a:r>
              <a:rPr lang="de-DE" dirty="0"/>
              <a:t> Thomas (</a:t>
            </a:r>
            <a:r>
              <a:rPr lang="ja-JP" altLang="de-DE" dirty="0"/>
              <a:t>人</a:t>
            </a:r>
            <a:r>
              <a:rPr lang="de-DE" altLang="ja-JP" dirty="0"/>
              <a:t>)</a:t>
            </a:r>
            <a:r>
              <a:rPr lang="ja-JP" altLang="de-DE" dirty="0"/>
              <a:t>　</a:t>
            </a:r>
            <a:endParaRPr lang="de-DE" dirty="0"/>
          </a:p>
          <a:p>
            <a:r>
              <a:rPr lang="de-DE" dirty="0"/>
              <a:t>bei meinen Eltern(</a:t>
            </a:r>
            <a:r>
              <a:rPr lang="ja-JP" altLang="de-DE" dirty="0"/>
              <a:t>両親</a:t>
            </a:r>
            <a:r>
              <a:rPr lang="de-DE" altLang="ja-JP" dirty="0"/>
              <a:t>)</a:t>
            </a:r>
          </a:p>
          <a:p>
            <a:r>
              <a:rPr lang="de-DE" altLang="ja-JP" dirty="0"/>
              <a:t>beim Friseur</a:t>
            </a:r>
          </a:p>
          <a:p>
            <a:pPr lvl="1"/>
            <a:endParaRPr lang="de-DE" i="1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28195" y="2247711"/>
            <a:ext cx="3799517" cy="3681214"/>
          </a:xfrm>
        </p:spPr>
        <p:txBody>
          <a:bodyPr>
            <a:normAutofit fontScale="62500" lnSpcReduction="20000"/>
          </a:bodyPr>
          <a:lstStyle/>
          <a:p>
            <a:r>
              <a:rPr lang="de-DE" dirty="0"/>
              <a:t>am See (r. </a:t>
            </a:r>
            <a:r>
              <a:rPr lang="ja-JP" altLang="de-DE" dirty="0"/>
              <a:t>湖）</a:t>
            </a:r>
            <a:endParaRPr lang="de-DE" altLang="ja-JP" dirty="0"/>
          </a:p>
          <a:p>
            <a:r>
              <a:rPr lang="de-DE" dirty="0"/>
              <a:t>am Meer</a:t>
            </a:r>
            <a:r>
              <a:rPr lang="de-DE" altLang="ja-JP" dirty="0"/>
              <a:t>/Strand</a:t>
            </a:r>
            <a:r>
              <a:rPr lang="de-DE" dirty="0"/>
              <a:t> (</a:t>
            </a:r>
            <a:r>
              <a:rPr lang="ja-JP" altLang="de-DE" dirty="0"/>
              <a:t>海）</a:t>
            </a:r>
            <a:endParaRPr lang="de-DE" altLang="ja-JP" dirty="0"/>
          </a:p>
          <a:p>
            <a:r>
              <a:rPr lang="de-DE" dirty="0"/>
              <a:t>am Bahnhof (r. </a:t>
            </a:r>
            <a:r>
              <a:rPr lang="ja-JP" altLang="de-DE" dirty="0"/>
              <a:t>駅</a:t>
            </a:r>
            <a:r>
              <a:rPr lang="de-DE" altLang="ja-JP" dirty="0"/>
              <a:t>)</a:t>
            </a:r>
          </a:p>
          <a:p>
            <a:r>
              <a:rPr lang="de-DE" dirty="0"/>
              <a:t>am Flughafen </a:t>
            </a:r>
            <a:r>
              <a:rPr lang="de-DE" altLang="ja-JP" dirty="0"/>
              <a:t>(r. </a:t>
            </a:r>
            <a:r>
              <a:rPr lang="ja-JP" altLang="de-DE" dirty="0"/>
              <a:t>空港</a:t>
            </a:r>
            <a:r>
              <a:rPr lang="de-DE" altLang="ja-JP" dirty="0"/>
              <a:t>)</a:t>
            </a:r>
            <a:endParaRPr lang="de-DE" dirty="0"/>
          </a:p>
          <a:p>
            <a:endParaRPr lang="de-DE" dirty="0"/>
          </a:p>
          <a:p>
            <a:r>
              <a:rPr lang="de-DE" dirty="0"/>
              <a:t>auf der Schule (</a:t>
            </a:r>
            <a:r>
              <a:rPr lang="ja-JP" altLang="en-US" dirty="0"/>
              <a:t>学校）</a:t>
            </a:r>
            <a:endParaRPr lang="de-DE" dirty="0"/>
          </a:p>
          <a:p>
            <a:r>
              <a:rPr lang="de-DE" dirty="0"/>
              <a:t>auf der Straße(e. </a:t>
            </a:r>
            <a:r>
              <a:rPr lang="ja-JP" altLang="de-DE" dirty="0"/>
              <a:t>路上</a:t>
            </a:r>
            <a:r>
              <a:rPr lang="de-DE" altLang="ja-JP" dirty="0"/>
              <a:t>)</a:t>
            </a:r>
          </a:p>
          <a:p>
            <a:r>
              <a:rPr lang="en-US" dirty="0"/>
              <a:t>auf der Toilette (</a:t>
            </a:r>
            <a:r>
              <a:rPr lang="ja-JP" altLang="en-US" dirty="0"/>
              <a:t>トイレ</a:t>
            </a:r>
            <a:r>
              <a:rPr lang="en-US" altLang="ja-JP" dirty="0"/>
              <a:t>)</a:t>
            </a:r>
            <a:endParaRPr lang="de-DE" dirty="0"/>
          </a:p>
          <a:p>
            <a:pPr marL="0" indent="0">
              <a:buNone/>
            </a:pPr>
            <a:endParaRPr lang="de-DE" dirty="0"/>
          </a:p>
          <a:p>
            <a:r>
              <a:rPr lang="de-DE" altLang="ja-JP" dirty="0"/>
              <a:t>zu Hause  zuhause (</a:t>
            </a:r>
            <a:r>
              <a:rPr lang="ja-JP" altLang="de-DE" dirty="0"/>
              <a:t>自宅</a:t>
            </a:r>
            <a:r>
              <a:rPr lang="de-DE" altLang="ja-JP" dirty="0"/>
              <a:t>)</a:t>
            </a: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8B307-DB20-4F9C-8263-8915E1AA20EE}" type="slidenum">
              <a:rPr lang="ja-JP" altLang="en-US" smtClean="0"/>
              <a:pPr/>
              <a:t>4</a:t>
            </a:fld>
            <a:endParaRPr lang="en-US" altLang="ja-JP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984378" y="5791155"/>
            <a:ext cx="5792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de-DE" altLang="ja-JP" i="1" dirty="0"/>
              <a:t>im = in dem     beim = bei dem     am = an dem</a:t>
            </a:r>
          </a:p>
        </p:txBody>
      </p:sp>
    </p:spTree>
    <p:extLst>
      <p:ext uri="{BB962C8B-B14F-4D97-AF65-F5344CB8AC3E}">
        <p14:creationId xmlns:p14="http://schemas.microsoft.com/office/powerpoint/2010/main" val="3193914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numCol="2">
            <a:normAutofit fontScale="90000"/>
          </a:bodyPr>
          <a:lstStyle/>
          <a:p>
            <a:r>
              <a:rPr lang="de-DE" sz="3200" dirty="0"/>
              <a:t>Wohin gehst du jetzt? </a:t>
            </a:r>
            <a:br>
              <a:rPr lang="de-DE" sz="3200" dirty="0"/>
            </a:br>
            <a:r>
              <a:rPr lang="de-DE" altLang="ja-JP" sz="3200" dirty="0"/>
              <a:t>Jetzt</a:t>
            </a:r>
            <a:r>
              <a:rPr lang="de-DE" sz="3200" dirty="0"/>
              <a:t> gehe ich ..... </a:t>
            </a:r>
            <a:r>
              <a:rPr lang="ja-JP" altLang="de-DE" sz="3200" dirty="0"/>
              <a:t>　                    </a:t>
            </a:r>
            <a:r>
              <a:rPr lang="de-DE" altLang="ja-JP" sz="3200" dirty="0"/>
              <a:t>Wohin bist</a:t>
            </a:r>
            <a:r>
              <a:rPr lang="ja-JP" altLang="de-DE" sz="3200" dirty="0"/>
              <a:t> </a:t>
            </a:r>
            <a:r>
              <a:rPr lang="de-DE" altLang="ja-JP" sz="3200" dirty="0"/>
              <a:t>du gefahren ?    	Gestern bin ich 	zur/..... gegangen</a:t>
            </a:r>
            <a:endParaRPr lang="de-DE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ja-JP" altLang="de-DE" dirty="0"/>
              <a:t>＊</a:t>
            </a:r>
            <a:r>
              <a:rPr lang="de-DE" altLang="ja-JP" dirty="0" err="1"/>
              <a:t>zu+3</a:t>
            </a:r>
            <a:r>
              <a:rPr lang="ja-JP" altLang="de-DE" dirty="0"/>
              <a:t>格</a:t>
            </a:r>
            <a:r>
              <a:rPr lang="de-DE" altLang="ja-JP" dirty="0"/>
              <a:t> </a:t>
            </a:r>
            <a:r>
              <a:rPr lang="ja-JP" altLang="de-DE" dirty="0"/>
              <a:t>で言い換えることも多い</a:t>
            </a:r>
            <a:endParaRPr lang="de-DE" altLang="ja-JP" dirty="0"/>
          </a:p>
          <a:p>
            <a:r>
              <a:rPr lang="de-DE" dirty="0"/>
              <a:t>Ins/zum Büro </a:t>
            </a:r>
            <a:r>
              <a:rPr lang="de-DE" sz="2300" dirty="0"/>
              <a:t>(s.</a:t>
            </a:r>
            <a:r>
              <a:rPr lang="ja-JP" altLang="de-DE" sz="2300" dirty="0"/>
              <a:t>オフィス</a:t>
            </a:r>
            <a:r>
              <a:rPr lang="de-DE" altLang="ja-JP" sz="2300" dirty="0"/>
              <a:t>)</a:t>
            </a:r>
            <a:endParaRPr lang="de-DE" sz="2300" dirty="0"/>
          </a:p>
          <a:p>
            <a:r>
              <a:rPr lang="de-DE" dirty="0"/>
              <a:t>In den/zum Park </a:t>
            </a:r>
            <a:r>
              <a:rPr lang="de-DE" sz="2300" dirty="0"/>
              <a:t>(r. </a:t>
            </a:r>
            <a:r>
              <a:rPr lang="ja-JP" altLang="de-DE" sz="2300" dirty="0"/>
              <a:t>公園</a:t>
            </a:r>
            <a:r>
              <a:rPr lang="de-DE" altLang="ja-JP" sz="2300" dirty="0"/>
              <a:t>)</a:t>
            </a:r>
            <a:endParaRPr lang="de-DE" sz="2300" dirty="0"/>
          </a:p>
          <a:p>
            <a:r>
              <a:rPr lang="de-DE" dirty="0"/>
              <a:t>In den/zum Garten </a:t>
            </a:r>
            <a:r>
              <a:rPr lang="de-DE" altLang="ja-JP" sz="2300" dirty="0"/>
              <a:t>(r. </a:t>
            </a:r>
            <a:r>
              <a:rPr lang="ja-JP" altLang="de-DE" sz="2300" dirty="0"/>
              <a:t>庭</a:t>
            </a:r>
            <a:r>
              <a:rPr lang="de-DE" altLang="ja-JP" sz="2300" dirty="0"/>
              <a:t>)</a:t>
            </a:r>
          </a:p>
          <a:p>
            <a:r>
              <a:rPr lang="de-DE" dirty="0"/>
              <a:t>Ins/zum Kaufhaus </a:t>
            </a:r>
            <a:r>
              <a:rPr lang="de-DE" sz="2300" dirty="0"/>
              <a:t>(s.</a:t>
            </a:r>
            <a:r>
              <a:rPr lang="ja-JP" altLang="de-DE" sz="2300" dirty="0"/>
              <a:t>デパート）</a:t>
            </a:r>
            <a:endParaRPr lang="de-DE" altLang="ja-JP" sz="2300" dirty="0"/>
          </a:p>
          <a:p>
            <a:r>
              <a:rPr lang="de-DE" dirty="0"/>
              <a:t>Ins/zum Kino </a:t>
            </a:r>
            <a:r>
              <a:rPr lang="de-DE" sz="2300" dirty="0"/>
              <a:t>(s. </a:t>
            </a:r>
            <a:r>
              <a:rPr lang="ja-JP" altLang="de-DE" sz="2300" dirty="0"/>
              <a:t>映画館）</a:t>
            </a:r>
            <a:endParaRPr lang="de-DE" altLang="ja-JP" sz="2300" dirty="0"/>
          </a:p>
          <a:p>
            <a:r>
              <a:rPr lang="de-DE" dirty="0"/>
              <a:t>Ins/zum Café </a:t>
            </a:r>
            <a:r>
              <a:rPr lang="de-DE" sz="2300" dirty="0"/>
              <a:t>(s.</a:t>
            </a:r>
            <a:r>
              <a:rPr lang="ja-JP" altLang="de-DE" sz="2300" dirty="0"/>
              <a:t>カフェ</a:t>
            </a:r>
            <a:r>
              <a:rPr lang="de-DE" altLang="ja-JP" sz="2300" dirty="0"/>
              <a:t>)</a:t>
            </a:r>
          </a:p>
          <a:p>
            <a:r>
              <a:rPr lang="de-DE" dirty="0"/>
              <a:t>in die/zur </a:t>
            </a:r>
            <a:r>
              <a:rPr lang="de-DE" altLang="ja-JP" dirty="0"/>
              <a:t>Uni</a:t>
            </a:r>
            <a:r>
              <a:rPr lang="de-DE" dirty="0"/>
              <a:t> </a:t>
            </a:r>
            <a:r>
              <a:rPr lang="de-DE" sz="2300" dirty="0"/>
              <a:t>(e.</a:t>
            </a:r>
            <a:r>
              <a:rPr lang="ja-JP" altLang="de-DE" sz="2300" dirty="0"/>
              <a:t>大学</a:t>
            </a:r>
            <a:r>
              <a:rPr lang="de-DE" altLang="ja-JP" sz="2300" dirty="0"/>
              <a:t>)</a:t>
            </a:r>
          </a:p>
          <a:p>
            <a:pPr marL="0" indent="0">
              <a:buNone/>
            </a:pPr>
            <a:endParaRPr lang="de-DE" altLang="ja-JP" dirty="0"/>
          </a:p>
          <a:p>
            <a:pPr marL="0" indent="0">
              <a:buNone/>
            </a:pPr>
            <a:r>
              <a:rPr lang="de-DE" altLang="ja-JP" dirty="0"/>
              <a:t>bei</a:t>
            </a:r>
            <a:r>
              <a:rPr lang="ja-JP" altLang="de-DE" dirty="0"/>
              <a:t>は必ず</a:t>
            </a:r>
            <a:r>
              <a:rPr lang="de-DE" altLang="ja-JP" dirty="0"/>
              <a:t>zu</a:t>
            </a:r>
            <a:r>
              <a:rPr lang="ja-JP" altLang="de-DE" dirty="0"/>
              <a:t>に</a:t>
            </a:r>
            <a:endParaRPr lang="de-DE" altLang="ja-JP" dirty="0"/>
          </a:p>
          <a:p>
            <a:r>
              <a:rPr lang="de-DE" altLang="ja-JP" dirty="0"/>
              <a:t>zu(m)</a:t>
            </a:r>
            <a:r>
              <a:rPr lang="de-DE" dirty="0"/>
              <a:t> Thomas </a:t>
            </a:r>
            <a:r>
              <a:rPr lang="de-DE" sz="2300" dirty="0"/>
              <a:t>(</a:t>
            </a:r>
            <a:r>
              <a:rPr lang="ja-JP" altLang="de-DE" sz="2300" dirty="0"/>
              <a:t>人名</a:t>
            </a:r>
            <a:r>
              <a:rPr lang="de-DE" altLang="ja-JP" sz="2300" dirty="0"/>
              <a:t>)</a:t>
            </a:r>
            <a:r>
              <a:rPr lang="ja-JP" altLang="de-DE" sz="2300" dirty="0"/>
              <a:t>　</a:t>
            </a:r>
            <a:endParaRPr lang="de-DE" sz="2300" dirty="0"/>
          </a:p>
          <a:p>
            <a:r>
              <a:rPr lang="de-DE" dirty="0"/>
              <a:t>zu meinen Eltern</a:t>
            </a:r>
            <a:r>
              <a:rPr lang="de-DE" sz="2300" dirty="0"/>
              <a:t>(</a:t>
            </a:r>
            <a:r>
              <a:rPr lang="ja-JP" altLang="de-DE" sz="2300" dirty="0"/>
              <a:t>両親</a:t>
            </a:r>
            <a:r>
              <a:rPr lang="de-DE" altLang="ja-JP" sz="2300" dirty="0"/>
              <a:t>)</a:t>
            </a:r>
          </a:p>
          <a:p>
            <a:pPr marL="0" indent="0">
              <a:buNone/>
            </a:pPr>
            <a:endParaRPr lang="de-DE" altLang="ja-JP" dirty="0"/>
          </a:p>
          <a:p>
            <a:r>
              <a:rPr lang="de-DE" altLang="ja-JP" dirty="0"/>
              <a:t>nach Hause </a:t>
            </a:r>
            <a:r>
              <a:rPr lang="de-DE" altLang="ja-JP" sz="2300" dirty="0"/>
              <a:t>(</a:t>
            </a:r>
            <a:r>
              <a:rPr lang="ja-JP" altLang="de-DE" sz="2300" dirty="0"/>
              <a:t>自宅</a:t>
            </a:r>
            <a:r>
              <a:rPr lang="de-DE" altLang="ja-JP" sz="2300" dirty="0"/>
              <a:t>)</a:t>
            </a:r>
          </a:p>
          <a:p>
            <a:pPr marL="457200" lvl="1" indent="0">
              <a:buNone/>
            </a:pPr>
            <a:endParaRPr lang="de-DE" i="1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8B307-DB20-4F9C-8263-8915E1AA20EE}" type="slidenum">
              <a:rPr lang="ja-JP" altLang="en-US" smtClean="0"/>
              <a:pPr/>
              <a:t>5</a:t>
            </a:fld>
            <a:endParaRPr lang="en-US" altLang="ja-JP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4294967295"/>
          </p:nvPr>
        </p:nvSpPr>
        <p:spPr>
          <a:xfrm>
            <a:off x="6511926" y="1844676"/>
            <a:ext cx="4537075" cy="368141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de-DE" altLang="ja-JP" dirty="0"/>
              <a:t>an +4</a:t>
            </a:r>
            <a:r>
              <a:rPr lang="ja-JP" altLang="de-DE" dirty="0"/>
              <a:t>格は、水際・境のみ</a:t>
            </a:r>
            <a:endParaRPr lang="de-DE" altLang="ja-JP" dirty="0"/>
          </a:p>
          <a:p>
            <a:r>
              <a:rPr lang="de-DE" dirty="0"/>
              <a:t>an den See (r. </a:t>
            </a:r>
            <a:r>
              <a:rPr lang="ja-JP" altLang="de-DE" dirty="0"/>
              <a:t>湖）</a:t>
            </a:r>
            <a:endParaRPr lang="de-DE" altLang="ja-JP" dirty="0"/>
          </a:p>
          <a:p>
            <a:r>
              <a:rPr lang="de-DE" dirty="0"/>
              <a:t>ans Meer</a:t>
            </a:r>
            <a:r>
              <a:rPr lang="de-DE" altLang="ja-JP" dirty="0"/>
              <a:t>/Strand</a:t>
            </a:r>
            <a:r>
              <a:rPr lang="de-DE" dirty="0"/>
              <a:t> (s.</a:t>
            </a:r>
            <a:r>
              <a:rPr lang="ja-JP" altLang="de-DE" dirty="0"/>
              <a:t>海）</a:t>
            </a:r>
            <a:endParaRPr lang="de-DE" altLang="ja-JP" dirty="0"/>
          </a:p>
          <a:p>
            <a:pPr marL="0" indent="0">
              <a:buNone/>
            </a:pPr>
            <a:endParaRPr lang="de-DE" altLang="ja-JP" dirty="0"/>
          </a:p>
          <a:p>
            <a:pPr marL="0" indent="0">
              <a:buNone/>
            </a:pPr>
            <a:r>
              <a:rPr lang="de-DE" altLang="ja-JP" dirty="0"/>
              <a:t>an/auf/in</a:t>
            </a:r>
            <a:r>
              <a:rPr lang="ja-JP" altLang="de-DE" dirty="0"/>
              <a:t>を慣習的に使う場合でも、多く</a:t>
            </a:r>
            <a:r>
              <a:rPr lang="de-DE" altLang="ja-JP" dirty="0"/>
              <a:t>zu(+3</a:t>
            </a:r>
            <a:r>
              <a:rPr lang="ja-JP" altLang="de-DE" dirty="0"/>
              <a:t>格</a:t>
            </a:r>
            <a:r>
              <a:rPr lang="de-DE" altLang="ja-JP" dirty="0"/>
              <a:t>) </a:t>
            </a:r>
            <a:r>
              <a:rPr lang="ja-JP" altLang="de-DE" dirty="0"/>
              <a:t>で言い換える</a:t>
            </a:r>
            <a:endParaRPr lang="de-DE" altLang="ja-JP" dirty="0"/>
          </a:p>
          <a:p>
            <a:r>
              <a:rPr lang="de-DE" dirty="0"/>
              <a:t>zum Bahnhof</a:t>
            </a:r>
            <a:r>
              <a:rPr lang="de-DE" sz="2300" dirty="0"/>
              <a:t> (r. </a:t>
            </a:r>
            <a:r>
              <a:rPr lang="ja-JP" altLang="de-DE" sz="2300" dirty="0"/>
              <a:t>駅</a:t>
            </a:r>
            <a:r>
              <a:rPr lang="de-DE" altLang="ja-JP" sz="2300" dirty="0"/>
              <a:t>)</a:t>
            </a:r>
          </a:p>
          <a:p>
            <a:r>
              <a:rPr lang="de-DE" dirty="0"/>
              <a:t>zum Flughafen </a:t>
            </a:r>
            <a:r>
              <a:rPr lang="de-DE" altLang="ja-JP" sz="2300" dirty="0"/>
              <a:t>(r. </a:t>
            </a:r>
            <a:r>
              <a:rPr lang="ja-JP" altLang="de-DE" sz="2300" dirty="0"/>
              <a:t>空港</a:t>
            </a:r>
            <a:r>
              <a:rPr lang="de-DE" altLang="ja-JP" sz="2300" dirty="0"/>
              <a:t>)</a:t>
            </a:r>
            <a:endParaRPr lang="de-DE" sz="2300" dirty="0"/>
          </a:p>
          <a:p>
            <a:r>
              <a:rPr lang="de-DE" dirty="0"/>
              <a:t>zur Uni </a:t>
            </a:r>
            <a:r>
              <a:rPr lang="de-DE" sz="2300" dirty="0"/>
              <a:t>(e.</a:t>
            </a:r>
            <a:r>
              <a:rPr lang="ja-JP" altLang="de-DE" sz="2300" dirty="0"/>
              <a:t>大学</a:t>
            </a:r>
            <a:r>
              <a:rPr lang="de-DE" altLang="ja-JP" sz="2300" dirty="0"/>
              <a:t>)</a:t>
            </a:r>
          </a:p>
          <a:p>
            <a:endParaRPr lang="de-DE" dirty="0"/>
          </a:p>
          <a:p>
            <a:r>
              <a:rPr lang="de-DE" dirty="0"/>
              <a:t>auf die Straße</a:t>
            </a:r>
            <a:r>
              <a:rPr lang="de-DE" sz="2300" dirty="0"/>
              <a:t>(e. </a:t>
            </a:r>
            <a:r>
              <a:rPr lang="ja-JP" altLang="de-DE" sz="2300" dirty="0"/>
              <a:t>路上</a:t>
            </a:r>
            <a:r>
              <a:rPr lang="de-DE" altLang="ja-JP" sz="2300" dirty="0"/>
              <a:t>)</a:t>
            </a:r>
          </a:p>
          <a:p>
            <a:r>
              <a:rPr lang="en-US" dirty="0"/>
              <a:t>auf die Toilette </a:t>
            </a:r>
            <a:r>
              <a:rPr lang="en-US" sz="2300" dirty="0"/>
              <a:t>(</a:t>
            </a:r>
            <a:r>
              <a:rPr lang="ja-JP" altLang="en-US" sz="2300" dirty="0"/>
              <a:t>トイレ</a:t>
            </a:r>
            <a:r>
              <a:rPr lang="en-US" altLang="ja-JP" sz="2300" dirty="0"/>
              <a:t>)</a:t>
            </a:r>
            <a:endParaRPr lang="de-DE" sz="2300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569858" y="6292334"/>
            <a:ext cx="70522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de-DE" altLang="ja-JP" i="1" dirty="0"/>
              <a:t>Ins = in das     ans = an das   zum</a:t>
            </a:r>
            <a:r>
              <a:rPr lang="ja-JP" altLang="de-DE" i="1" dirty="0"/>
              <a:t> </a:t>
            </a:r>
            <a:r>
              <a:rPr lang="de-DE" altLang="ja-JP" i="1" dirty="0"/>
              <a:t>= zu  dem</a:t>
            </a:r>
          </a:p>
        </p:txBody>
      </p:sp>
    </p:spTree>
    <p:extLst>
      <p:ext uri="{BB962C8B-B14F-4D97-AF65-F5344CB8AC3E}">
        <p14:creationId xmlns:p14="http://schemas.microsoft.com/office/powerpoint/2010/main" val="33595150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ja-JP" dirty="0"/>
              <a:t>Woher </a:t>
            </a:r>
            <a:r>
              <a:rPr lang="ja-JP" altLang="de-DE" dirty="0"/>
              <a:t>で</a:t>
            </a:r>
            <a:r>
              <a:rPr lang="de-DE" altLang="ja-JP" dirty="0"/>
              <a:t>aus </a:t>
            </a:r>
            <a:r>
              <a:rPr lang="ja-JP" altLang="de-DE" dirty="0"/>
              <a:t>と</a:t>
            </a:r>
            <a:r>
              <a:rPr lang="de-DE" altLang="ja-JP" dirty="0"/>
              <a:t>von</a:t>
            </a:r>
            <a:r>
              <a:rPr lang="ja-JP" altLang="de-DE" dirty="0"/>
              <a:t>の使い分け</a:t>
            </a:r>
            <a:endParaRPr lang="de-DE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r>
              <a:rPr lang="ja-JP" altLang="de-DE" dirty="0"/>
              <a:t>基本的に以下のようなルールが成り立つ。</a:t>
            </a:r>
            <a:endParaRPr lang="de-DE" altLang="ja-JP" dirty="0"/>
          </a:p>
          <a:p>
            <a:endParaRPr lang="de-DE" altLang="ja-JP" dirty="0"/>
          </a:p>
          <a:p>
            <a:endParaRPr lang="de-DE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51203-A72C-487C-B594-566CAEA203A0}" type="slidenum">
              <a:rPr lang="ja-JP" altLang="en-US" smtClean="0"/>
              <a:pPr/>
              <a:t>6</a:t>
            </a:fld>
            <a:endParaRPr lang="en-US" altLang="ja-JP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/>
          </p:nvPr>
        </p:nvGraphicFramePr>
        <p:xfrm>
          <a:off x="2495600" y="3212976"/>
          <a:ext cx="6604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02000">
                  <a:extLst>
                    <a:ext uri="{9D8B030D-6E8A-4147-A177-3AD203B41FA5}">
                      <a16:colId xmlns:a16="http://schemas.microsoft.com/office/drawing/2014/main" val="511568503"/>
                    </a:ext>
                  </a:extLst>
                </a:gridCol>
                <a:gridCol w="3302000">
                  <a:extLst>
                    <a:ext uri="{9D8B030D-6E8A-4147-A177-3AD203B41FA5}">
                      <a16:colId xmlns:a16="http://schemas.microsoft.com/office/drawing/2014/main" val="33702422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altLang="ja-JP" dirty="0"/>
                        <a:t>Woher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ja-JP" dirty="0"/>
                        <a:t>Wo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29917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aus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in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74896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von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an/auf/bei</a:t>
                      </a:r>
                      <a:r>
                        <a:rPr lang="de-DE" baseline="0" dirty="0"/>
                        <a:t> etc.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80735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63285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de-DE" dirty="0">
                <a:latin typeface="Meiryo UI" panose="020B0604030504040204" pitchFamily="50" charset="-128"/>
                <a:ea typeface="Meiryo UI" panose="020B0604030504040204" pitchFamily="50" charset="-128"/>
              </a:rPr>
              <a:t>格支配の前置詞</a:t>
            </a:r>
            <a:endParaRPr lang="de-DE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24039" y="2016623"/>
            <a:ext cx="8543925" cy="431401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de-DE" altLang="ja-JP" sz="2925" dirty="0"/>
          </a:p>
          <a:p>
            <a:pPr marL="0" indent="0">
              <a:buNone/>
            </a:pPr>
            <a:endParaRPr lang="de-DE" altLang="ja-JP" sz="2925" dirty="0"/>
          </a:p>
          <a:p>
            <a:pPr marL="0" indent="0">
              <a:buNone/>
            </a:pPr>
            <a:endParaRPr lang="de-DE" altLang="ja-JP" sz="2925" dirty="0"/>
          </a:p>
          <a:p>
            <a:pPr marL="0" indent="0">
              <a:buNone/>
            </a:pPr>
            <a:endParaRPr lang="de-DE" altLang="ja-JP" sz="2925" dirty="0"/>
          </a:p>
          <a:p>
            <a:pPr marL="0" indent="0">
              <a:buNone/>
            </a:pPr>
            <a:endParaRPr lang="de-DE" altLang="ja-JP" sz="2925" dirty="0"/>
          </a:p>
          <a:p>
            <a:pPr marL="0" indent="0">
              <a:buNone/>
            </a:pPr>
            <a:endParaRPr lang="de-DE" altLang="ja-JP" sz="2925" dirty="0"/>
          </a:p>
          <a:p>
            <a:pPr marL="0" indent="0">
              <a:buNone/>
            </a:pPr>
            <a:endParaRPr lang="de-DE" altLang="ja-JP" sz="2925" dirty="0"/>
          </a:p>
          <a:p>
            <a:pPr marL="0" indent="0">
              <a:buNone/>
            </a:pPr>
            <a:endParaRPr lang="de-DE" altLang="ja-JP" sz="2925" dirty="0"/>
          </a:p>
          <a:p>
            <a:pPr marL="0" indent="0">
              <a:buNone/>
            </a:pPr>
            <a:r>
              <a:rPr lang="de-DE" altLang="ja-JP" sz="1950" dirty="0"/>
              <a:t>(dank, entgegen, entsprechend, gegenüber, gemäß, nebst, samt, zufolge)</a:t>
            </a:r>
            <a:endParaRPr lang="en-US" sz="1950" dirty="0"/>
          </a:p>
          <a:p>
            <a:endParaRPr lang="de-DE" sz="2925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51203-A72C-487C-B594-566CAEA203A0}" type="slidenum">
              <a:rPr lang="ja-JP" altLang="en-US" smtClean="0"/>
              <a:pPr/>
              <a:t>7</a:t>
            </a:fld>
            <a:endParaRPr lang="en-US" altLang="ja-JP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/>
          </p:nvPr>
        </p:nvGraphicFramePr>
        <p:xfrm>
          <a:off x="2009776" y="1922462"/>
          <a:ext cx="8147685" cy="371476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155700">
                  <a:extLst>
                    <a:ext uri="{9D8B030D-6E8A-4147-A177-3AD203B41FA5}">
                      <a16:colId xmlns:a16="http://schemas.microsoft.com/office/drawing/2014/main" val="2882146131"/>
                    </a:ext>
                  </a:extLst>
                </a:gridCol>
                <a:gridCol w="2336165">
                  <a:extLst>
                    <a:ext uri="{9D8B030D-6E8A-4147-A177-3AD203B41FA5}">
                      <a16:colId xmlns:a16="http://schemas.microsoft.com/office/drawing/2014/main" val="351502575"/>
                    </a:ext>
                  </a:extLst>
                </a:gridCol>
                <a:gridCol w="4655820">
                  <a:extLst>
                    <a:ext uri="{9D8B030D-6E8A-4147-A177-3AD203B41FA5}">
                      <a16:colId xmlns:a16="http://schemas.microsoft.com/office/drawing/2014/main" val="3308022345"/>
                    </a:ext>
                  </a:extLst>
                </a:gridCol>
              </a:tblGrid>
              <a:tr h="301308">
                <a:tc>
                  <a:txBody>
                    <a:bodyPr/>
                    <a:lstStyle/>
                    <a:p>
                      <a:endParaRPr lang="de-DE" sz="1500" dirty="0"/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de-DE" sz="1500" dirty="0"/>
                        <a:t>Bedeutung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de-DE" sz="1500" dirty="0"/>
                        <a:t>Funktionen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271248687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algn="ctr"/>
                      <a:r>
                        <a:rPr lang="de-DE" sz="2000" dirty="0"/>
                        <a:t>ab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endParaRPr lang="de-DE" sz="1500" dirty="0"/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endParaRPr lang="de-DE" sz="15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36819593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algn="ctr"/>
                      <a:r>
                        <a:rPr lang="de-DE" sz="2000" dirty="0"/>
                        <a:t>aus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endParaRPr lang="de-DE" sz="1500" dirty="0"/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endParaRPr lang="de-DE" sz="15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2863984771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algn="ctr"/>
                      <a:r>
                        <a:rPr lang="de-DE" sz="2000" dirty="0"/>
                        <a:t>außer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endParaRPr lang="de-DE" sz="1500" dirty="0"/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endParaRPr lang="de-DE" sz="15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270529880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algn="ctr"/>
                      <a:r>
                        <a:rPr lang="de-DE" sz="2000" dirty="0"/>
                        <a:t>bei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endParaRPr lang="de-DE" sz="1500" dirty="0"/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endParaRPr lang="de-DE" sz="15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390449231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algn="ctr"/>
                      <a:r>
                        <a:rPr lang="de-DE" sz="2000" dirty="0"/>
                        <a:t>mit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endParaRPr lang="de-DE" sz="1500" dirty="0"/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endParaRPr lang="de-DE" sz="15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163469834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algn="ctr"/>
                      <a:r>
                        <a:rPr lang="de-DE" sz="2000" dirty="0"/>
                        <a:t>nach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endParaRPr lang="de-DE" sz="1500" dirty="0"/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endParaRPr lang="de-DE" sz="15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3519427158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algn="ctr"/>
                      <a:r>
                        <a:rPr lang="de-DE" sz="2000" dirty="0"/>
                        <a:t>seit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endParaRPr lang="de-DE" sz="1500"/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endParaRPr lang="de-DE" sz="15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85834725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algn="ctr"/>
                      <a:r>
                        <a:rPr lang="de-DE" sz="2000" dirty="0"/>
                        <a:t>von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endParaRPr lang="de-DE" sz="1500" dirty="0"/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endParaRPr lang="de-DE" sz="15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573464147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algn="ctr"/>
                      <a:r>
                        <a:rPr lang="de-DE" sz="2000" dirty="0"/>
                        <a:t>zu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endParaRPr lang="de-DE" sz="1500" dirty="0"/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endParaRPr lang="de-DE" sz="15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27734199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3808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91544" y="548680"/>
            <a:ext cx="7726680" cy="700540"/>
          </a:xfrm>
        </p:spPr>
        <p:txBody>
          <a:bodyPr/>
          <a:lstStyle/>
          <a:p>
            <a:r>
              <a:rPr lang="de-DE" altLang="ja-JP" dirty="0"/>
              <a:t>Kommen</a:t>
            </a:r>
            <a:r>
              <a:rPr lang="ja-JP" altLang="de-DE" dirty="0"/>
              <a:t> </a:t>
            </a:r>
            <a:r>
              <a:rPr lang="de-DE" altLang="ja-JP" dirty="0"/>
              <a:t>und</a:t>
            </a:r>
            <a:r>
              <a:rPr lang="ja-JP" altLang="de-DE" dirty="0"/>
              <a:t> </a:t>
            </a:r>
            <a:r>
              <a:rPr lang="de-DE" altLang="ja-JP" dirty="0"/>
              <a:t>Gehen</a:t>
            </a:r>
            <a:endParaRPr lang="de-DE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279576" y="1700809"/>
            <a:ext cx="7416824" cy="3353697"/>
          </a:xfrm>
        </p:spPr>
        <p:txBody>
          <a:bodyPr>
            <a:noAutofit/>
          </a:bodyPr>
          <a:lstStyle/>
          <a:p>
            <a:pPr marL="37148" indent="0">
              <a:buNone/>
            </a:pPr>
            <a:r>
              <a:rPr lang="de-DE" sz="2925" dirty="0"/>
              <a:t>A: Wann </a:t>
            </a:r>
            <a:r>
              <a:rPr lang="de-DE" sz="2925" dirty="0">
                <a:solidFill>
                  <a:srgbClr val="00B0F0"/>
                </a:solidFill>
              </a:rPr>
              <a:t>kommst</a:t>
            </a:r>
            <a:r>
              <a:rPr lang="de-DE" sz="2925" dirty="0"/>
              <a:t> du morgen zu mir?  </a:t>
            </a:r>
          </a:p>
          <a:p>
            <a:pPr marL="37148" indent="0">
              <a:buNone/>
            </a:pPr>
            <a:r>
              <a:rPr lang="de-DE" sz="2925" dirty="0"/>
              <a:t>B: Ich </a:t>
            </a:r>
            <a:r>
              <a:rPr lang="de-DE" sz="2925" dirty="0">
                <a:solidFill>
                  <a:srgbClr val="00B0F0"/>
                </a:solidFill>
              </a:rPr>
              <a:t>komme</a:t>
            </a:r>
            <a:r>
              <a:rPr lang="de-DE" sz="2925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de-DE" sz="2925" dirty="0"/>
              <a:t>um halb fünf zu dir.</a:t>
            </a:r>
          </a:p>
          <a:p>
            <a:pPr marL="37148" indent="0">
              <a:buNone/>
            </a:pPr>
            <a:r>
              <a:rPr lang="de-DE" sz="2925" dirty="0"/>
              <a:t>A: Wann </a:t>
            </a:r>
            <a:r>
              <a:rPr lang="de-DE" sz="2925" dirty="0">
                <a:solidFill>
                  <a:schemeClr val="accent6"/>
                </a:solidFill>
              </a:rPr>
              <a:t>gehst </a:t>
            </a:r>
            <a:r>
              <a:rPr lang="de-DE" sz="2925" dirty="0"/>
              <a:t>du zu Maria?       </a:t>
            </a:r>
          </a:p>
          <a:p>
            <a:pPr marL="37148" indent="0">
              <a:buNone/>
            </a:pPr>
            <a:r>
              <a:rPr lang="de-DE" sz="2925" dirty="0"/>
              <a:t>B: Ich </a:t>
            </a:r>
            <a:r>
              <a:rPr lang="de-DE" sz="2925" dirty="0">
                <a:solidFill>
                  <a:schemeClr val="accent6"/>
                </a:solidFill>
              </a:rPr>
              <a:t>gehe</a:t>
            </a:r>
            <a:r>
              <a:rPr lang="de-DE" sz="2925" dirty="0"/>
              <a:t> um zehn zu ihr.</a:t>
            </a:r>
          </a:p>
          <a:p>
            <a:pPr marL="37148" indent="0">
              <a:buNone/>
            </a:pPr>
            <a:r>
              <a:rPr lang="de-DE" sz="2925" dirty="0"/>
              <a:t>    dann </a:t>
            </a:r>
            <a:r>
              <a:rPr lang="de-DE" sz="2925" dirty="0">
                <a:solidFill>
                  <a:srgbClr val="00B0F0"/>
                </a:solidFill>
              </a:rPr>
              <a:t>kommt</a:t>
            </a:r>
            <a:r>
              <a:rPr lang="de-DE" sz="2925" dirty="0"/>
              <a:t> sie wieder zu mir.</a:t>
            </a:r>
          </a:p>
          <a:p>
            <a:pPr marL="37148" indent="0">
              <a:buNone/>
            </a:pPr>
            <a:endParaRPr lang="de-DE" sz="2925" dirty="0"/>
          </a:p>
          <a:p>
            <a:pPr marL="371475" lvl="1" indent="0">
              <a:buNone/>
            </a:pPr>
            <a:endParaRPr lang="de-DE" sz="2925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8</a:t>
            </a:fld>
            <a:endParaRPr lang="en-US" dirty="0"/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3553" y="4293097"/>
            <a:ext cx="1152128" cy="1755523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26016" y="3528340"/>
            <a:ext cx="3312368" cy="2520280"/>
          </a:xfrm>
          <a:prstGeom prst="rect">
            <a:avLst/>
          </a:prstGeom>
        </p:spPr>
      </p:pic>
      <p:cxnSp>
        <p:nvCxnSpPr>
          <p:cNvPr id="12" name="直線矢印コネクタ 11"/>
          <p:cNvCxnSpPr>
            <a:cxnSpLocks/>
          </p:cNvCxnSpPr>
          <p:nvPr/>
        </p:nvCxnSpPr>
        <p:spPr bwMode="auto">
          <a:xfrm>
            <a:off x="4244467" y="5638156"/>
            <a:ext cx="5737733" cy="516289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00B0F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テキスト ボックス 14"/>
          <p:cNvSpPr txBox="1"/>
          <p:nvPr/>
        </p:nvSpPr>
        <p:spPr>
          <a:xfrm>
            <a:off x="8430580" y="5477383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altLang="ja-JP" dirty="0"/>
              <a:t>A</a:t>
            </a:r>
            <a:endParaRPr lang="de-DE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0429605" y="604862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altLang="ja-JP" dirty="0"/>
              <a:t>B</a:t>
            </a:r>
            <a:endParaRPr lang="de-DE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495600" y="6093296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altLang="ja-JP" dirty="0"/>
              <a:t>Maria</a:t>
            </a:r>
            <a:endParaRPr lang="de-DE" dirty="0"/>
          </a:p>
        </p:txBody>
      </p:sp>
      <p:cxnSp>
        <p:nvCxnSpPr>
          <p:cNvPr id="20" name="直線矢印コネクタ 19"/>
          <p:cNvCxnSpPr/>
          <p:nvPr/>
        </p:nvCxnSpPr>
        <p:spPr bwMode="auto">
          <a:xfrm flipH="1" flipV="1">
            <a:off x="8895184" y="5570244"/>
            <a:ext cx="1296144" cy="432048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00B0F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直線矢印コネクタ 12">
            <a:extLst>
              <a:ext uri="{FF2B5EF4-FFF2-40B4-BE49-F238E27FC236}">
                <a16:creationId xmlns:a16="http://schemas.microsoft.com/office/drawing/2014/main" id="{0597D096-6512-4B93-94AF-97E37BFB9627}"/>
              </a:ext>
            </a:extLst>
          </p:cNvPr>
          <p:cNvCxnSpPr/>
          <p:nvPr/>
        </p:nvCxnSpPr>
        <p:spPr bwMode="auto">
          <a:xfrm flipH="1" flipV="1">
            <a:off x="4100452" y="5985904"/>
            <a:ext cx="5760640" cy="432048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4215190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DF14570EDF466C46A1EA7E8EE1E43AB9" ma:contentTypeVersion="13" ma:contentTypeDescription="新しいドキュメントを作成します。" ma:contentTypeScope="" ma:versionID="75d6a45c2994c7d83331b33e97f88a9d">
  <xsd:schema xmlns:xsd="http://www.w3.org/2001/XMLSchema" xmlns:xs="http://www.w3.org/2001/XMLSchema" xmlns:p="http://schemas.microsoft.com/office/2006/metadata/properties" xmlns:ns3="4ddfedcf-9533-44b2-b239-38919e46af25" xmlns:ns4="30e4a8e3-e0fe-4a76-9c95-64da2c4de684" targetNamespace="http://schemas.microsoft.com/office/2006/metadata/properties" ma:root="true" ma:fieldsID="ed6b418961e13a5756be05c64781df26" ns3:_="" ns4:_="">
    <xsd:import namespace="4ddfedcf-9533-44b2-b239-38919e46af25"/>
    <xsd:import namespace="30e4a8e3-e0fe-4a76-9c95-64da2c4de68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dfedcf-9533-44b2-b239-38919e46af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e4a8e3-e0fe-4a76-9c95-64da2c4de68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共有のヒントのハッシュ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CCFB6EE-6538-45B1-952A-D2EC4BC6E41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ddfedcf-9533-44b2-b239-38919e46af25"/>
    <ds:schemaRef ds:uri="30e4a8e3-e0fe-4a76-9c95-64da2c4de68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13685CD-02ED-4DFC-8B8D-D7555C849B3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C19D5EF-57CC-4C1B-8BFC-4350B461F07F}">
  <ds:schemaRefs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dcmitype/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30e4a8e3-e0fe-4a76-9c95-64da2c4de684"/>
    <ds:schemaRef ds:uri="4ddfedcf-9533-44b2-b239-38919e46af2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665</Words>
  <Application>Microsoft Office PowerPoint</Application>
  <PresentationFormat>ワイド画面</PresentationFormat>
  <Paragraphs>133</Paragraphs>
  <Slides>8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6" baseType="lpstr">
      <vt:lpstr>HGPｺﾞｼｯｸM</vt:lpstr>
      <vt:lpstr>Meiryo UI</vt:lpstr>
      <vt:lpstr>游ゴシック</vt:lpstr>
      <vt:lpstr>游ゴシック Light</vt:lpstr>
      <vt:lpstr>Arial</vt:lpstr>
      <vt:lpstr>Times New Roman</vt:lpstr>
      <vt:lpstr>Wingdings</vt:lpstr>
      <vt:lpstr>Office テーマ</vt:lpstr>
      <vt:lpstr>ドイツ語会話クラブ</vt:lpstr>
      <vt:lpstr>Worüber haben wir letzte Woche gesprochen?</vt:lpstr>
      <vt:lpstr>Woher ⇒   Wo　⇒ 　Wohin</vt:lpstr>
      <vt:lpstr>Wo bist du jetzt?             Wo warst du gestern? Jetzt bin ich ..... 　                    Ich war </vt:lpstr>
      <vt:lpstr>Wohin gehst du jetzt?  Jetzt gehe ich ..... 　                    Wohin bist du gefahren ?     Gestern bin ich  zur/..... gegangen</vt:lpstr>
      <vt:lpstr>Woher でaus とvonの使い分け</vt:lpstr>
      <vt:lpstr>3格支配の前置詞</vt:lpstr>
      <vt:lpstr>Kommen und Gehen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吉田万里子</dc:creator>
  <cp:lastModifiedBy>吉田万里子</cp:lastModifiedBy>
  <cp:revision>1</cp:revision>
  <dcterms:created xsi:type="dcterms:W3CDTF">2021-06-15T04:28:24Z</dcterms:created>
  <dcterms:modified xsi:type="dcterms:W3CDTF">2021-06-15T04:40:55Z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0x010100DF14570EDF466C46A1EA7E8EE1E43AB9</vt:lpwstr>
  </property>
</Properties>
</file>