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2"/>
  </p:sldMasterIdLst>
  <p:notesMasterIdLst>
    <p:notesMasterId r:id="rId97"/>
  </p:notesMasterIdLst>
  <p:handoutMasterIdLst>
    <p:handoutMasterId r:id="rId98"/>
  </p:handoutMasterIdLst>
  <p:sldIdLst>
    <p:sldId id="261" r:id="rId3"/>
    <p:sldId id="268" r:id="rId4"/>
    <p:sldId id="270" r:id="rId5"/>
    <p:sldId id="279" r:id="rId6"/>
    <p:sldId id="280" r:id="rId7"/>
    <p:sldId id="265" r:id="rId8"/>
    <p:sldId id="308" r:id="rId9"/>
    <p:sldId id="267" r:id="rId10"/>
    <p:sldId id="262" r:id="rId11"/>
    <p:sldId id="257" r:id="rId12"/>
    <p:sldId id="271" r:id="rId13"/>
    <p:sldId id="359" r:id="rId14"/>
    <p:sldId id="277" r:id="rId15"/>
    <p:sldId id="278" r:id="rId16"/>
    <p:sldId id="269" r:id="rId17"/>
    <p:sldId id="302" r:id="rId18"/>
    <p:sldId id="272" r:id="rId19"/>
    <p:sldId id="358" r:id="rId20"/>
    <p:sldId id="304" r:id="rId21"/>
    <p:sldId id="260" r:id="rId22"/>
    <p:sldId id="297" r:id="rId23"/>
    <p:sldId id="296" r:id="rId24"/>
    <p:sldId id="273" r:id="rId25"/>
    <p:sldId id="317" r:id="rId26"/>
    <p:sldId id="284" r:id="rId27"/>
    <p:sldId id="357" r:id="rId28"/>
    <p:sldId id="361" r:id="rId29"/>
    <p:sldId id="343" r:id="rId30"/>
    <p:sldId id="344" r:id="rId31"/>
    <p:sldId id="345" r:id="rId32"/>
    <p:sldId id="324" r:id="rId33"/>
    <p:sldId id="294" r:id="rId34"/>
    <p:sldId id="293" r:id="rId35"/>
    <p:sldId id="367" r:id="rId36"/>
    <p:sldId id="307" r:id="rId37"/>
    <p:sldId id="299" r:id="rId38"/>
    <p:sldId id="365" r:id="rId39"/>
    <p:sldId id="366" r:id="rId40"/>
    <p:sldId id="368" r:id="rId41"/>
    <p:sldId id="291" r:id="rId42"/>
    <p:sldId id="292" r:id="rId43"/>
    <p:sldId id="326" r:id="rId44"/>
    <p:sldId id="346" r:id="rId45"/>
    <p:sldId id="360" r:id="rId46"/>
    <p:sldId id="329" r:id="rId47"/>
    <p:sldId id="283" r:id="rId48"/>
    <p:sldId id="282" r:id="rId49"/>
    <p:sldId id="364" r:id="rId50"/>
    <p:sldId id="362" r:id="rId51"/>
    <p:sldId id="363" r:id="rId52"/>
    <p:sldId id="276" r:id="rId53"/>
    <p:sldId id="286" r:id="rId54"/>
    <p:sldId id="310" r:id="rId55"/>
    <p:sldId id="312" r:id="rId56"/>
    <p:sldId id="290" r:id="rId57"/>
    <p:sldId id="287" r:id="rId58"/>
    <p:sldId id="309" r:id="rId59"/>
    <p:sldId id="281" r:id="rId60"/>
    <p:sldId id="328" r:id="rId61"/>
    <p:sldId id="288" r:id="rId62"/>
    <p:sldId id="327" r:id="rId63"/>
    <p:sldId id="301" r:id="rId64"/>
    <p:sldId id="316" r:id="rId65"/>
    <p:sldId id="315" r:id="rId66"/>
    <p:sldId id="313" r:id="rId67"/>
    <p:sldId id="314" r:id="rId68"/>
    <p:sldId id="311" r:id="rId69"/>
    <p:sldId id="318" r:id="rId70"/>
    <p:sldId id="319" r:id="rId71"/>
    <p:sldId id="341" r:id="rId72"/>
    <p:sldId id="347" r:id="rId73"/>
    <p:sldId id="349" r:id="rId74"/>
    <p:sldId id="350" r:id="rId75"/>
    <p:sldId id="348" r:id="rId76"/>
    <p:sldId id="275" r:id="rId77"/>
    <p:sldId id="351" r:id="rId78"/>
    <p:sldId id="322" r:id="rId79"/>
    <p:sldId id="320" r:id="rId80"/>
    <p:sldId id="321" r:id="rId81"/>
    <p:sldId id="355" r:id="rId82"/>
    <p:sldId id="356" r:id="rId83"/>
    <p:sldId id="330" r:id="rId84"/>
    <p:sldId id="331" r:id="rId85"/>
    <p:sldId id="332" r:id="rId86"/>
    <p:sldId id="333" r:id="rId87"/>
    <p:sldId id="338" r:id="rId88"/>
    <p:sldId id="339" r:id="rId89"/>
    <p:sldId id="334" r:id="rId90"/>
    <p:sldId id="335" r:id="rId91"/>
    <p:sldId id="336" r:id="rId92"/>
    <p:sldId id="337" r:id="rId93"/>
    <p:sldId id="340" r:id="rId94"/>
    <p:sldId id="353" r:id="rId95"/>
    <p:sldId id="354" r:id="rId96"/>
  </p:sldIdLst>
  <p:sldSz cx="9906000" cy="6858000" type="A4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63B3408-79AE-4E67-AA2E-3968E1679E8B}">
          <p14:sldIdLst>
            <p14:sldId id="261"/>
          </p14:sldIdLst>
        </p14:section>
        <p14:section name="発音読み方" id="{88AC4CDE-3C4C-4DAC-B499-2BCD4645EFB4}">
          <p14:sldIdLst>
            <p14:sldId id="268"/>
            <p14:sldId id="270"/>
            <p14:sldId id="279"/>
            <p14:sldId id="280"/>
            <p14:sldId id="265"/>
            <p14:sldId id="308"/>
            <p14:sldId id="267"/>
          </p14:sldIdLst>
        </p14:section>
        <p14:section name="挨拶と自己紹介" id="{5848844E-193F-4FC7-A6BF-25AC5F87CB7C}">
          <p14:sldIdLst>
            <p14:sldId id="262"/>
            <p14:sldId id="257"/>
            <p14:sldId id="271"/>
            <p14:sldId id="359"/>
            <p14:sldId id="277"/>
            <p14:sldId id="278"/>
            <p14:sldId id="269"/>
          </p14:sldIdLst>
        </p14:section>
        <p14:section name="1-2　Es ist/geht" id="{3762A1D9-ACA8-4CCB-97FB-F4E822DBB8BD}">
          <p14:sldIdLst>
            <p14:sldId id="302"/>
            <p14:sldId id="272"/>
            <p14:sldId id="358"/>
            <p14:sldId id="304"/>
          </p14:sldIdLst>
        </p14:section>
        <p14:section name="1-3 時計_時間" id="{DDE44335-BBE3-449D-9DB7-1377F500D335}">
          <p14:sldIdLst>
            <p14:sldId id="260"/>
            <p14:sldId id="297"/>
            <p14:sldId id="296"/>
            <p14:sldId id="273"/>
            <p14:sldId id="317"/>
            <p14:sldId id="284"/>
            <p14:sldId id="357"/>
            <p14:sldId id="361"/>
            <p14:sldId id="343"/>
            <p14:sldId id="344"/>
            <p14:sldId id="345"/>
          </p14:sldIdLst>
        </p14:section>
        <p14:section name="Ich－Satz" id="{EC3219DE-9156-4128-9B14-5B4CAF3CEFC6}">
          <p14:sldIdLst>
            <p14:sldId id="324"/>
            <p14:sldId id="294"/>
            <p14:sldId id="293"/>
            <p14:sldId id="367"/>
            <p14:sldId id="307"/>
            <p14:sldId id="299"/>
            <p14:sldId id="365"/>
            <p14:sldId id="366"/>
            <p14:sldId id="368"/>
            <p14:sldId id="291"/>
            <p14:sldId id="292"/>
            <p14:sldId id="326"/>
            <p14:sldId id="346"/>
            <p14:sldId id="360"/>
            <p14:sldId id="329"/>
            <p14:sldId id="283"/>
            <p14:sldId id="282"/>
            <p14:sldId id="364"/>
            <p14:sldId id="362"/>
            <p14:sldId id="363"/>
          </p14:sldIdLst>
        </p14:section>
        <p14:section name="時制" id="{559DA0B2-E7D4-47B1-BB53-EA56AC2FA7F1}">
          <p14:sldIdLst>
            <p14:sldId id="276"/>
            <p14:sldId id="286"/>
            <p14:sldId id="310"/>
            <p14:sldId id="312"/>
            <p14:sldId id="290"/>
            <p14:sldId id="287"/>
            <p14:sldId id="309"/>
            <p14:sldId id="281"/>
            <p14:sldId id="328"/>
            <p14:sldId id="288"/>
            <p14:sldId id="327"/>
            <p14:sldId id="301"/>
          </p14:sldIdLst>
        </p14:section>
        <p14:section name="Zu不定詞" id="{28BE29CE-EFA0-4BDF-A73D-EF1C91520EE5}">
          <p14:sldIdLst>
            <p14:sldId id="316"/>
            <p14:sldId id="315"/>
            <p14:sldId id="313"/>
            <p14:sldId id="314"/>
            <p14:sldId id="311"/>
            <p14:sldId id="318"/>
            <p14:sldId id="319"/>
            <p14:sldId id="341"/>
            <p14:sldId id="347"/>
            <p14:sldId id="349"/>
            <p14:sldId id="350"/>
            <p14:sldId id="348"/>
            <p14:sldId id="275"/>
            <p14:sldId id="351"/>
            <p14:sldId id="322"/>
            <p14:sldId id="320"/>
            <p14:sldId id="321"/>
          </p14:sldIdLst>
        </p14:section>
        <p14:section name="接続法II例文" id="{7A20EF6B-A818-4C2D-BD62-9202F00C3D22}">
          <p14:sldIdLst>
            <p14:sldId id="355"/>
            <p14:sldId id="356"/>
            <p14:sldId id="330"/>
            <p14:sldId id="331"/>
            <p14:sldId id="332"/>
            <p14:sldId id="333"/>
            <p14:sldId id="338"/>
            <p14:sldId id="339"/>
            <p14:sldId id="334"/>
            <p14:sldId id="335"/>
            <p14:sldId id="336"/>
            <p14:sldId id="337"/>
            <p14:sldId id="340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66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47" autoAdjust="0"/>
  </p:normalViewPr>
  <p:slideViewPr>
    <p:cSldViewPr>
      <p:cViewPr varScale="1">
        <p:scale>
          <a:sx n="68" d="100"/>
          <a:sy n="68" d="100"/>
        </p:scale>
        <p:origin x="72" y="12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notesViewPr>
    <p:cSldViewPr>
      <p:cViewPr varScale="1">
        <p:scale>
          <a:sx n="84" d="100"/>
          <a:sy n="84" d="100"/>
        </p:scale>
        <p:origin x="379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田万里子" userId="89daaeb2-9ba8-49bf-9844-3152ac16d385" providerId="ADAL" clId="{8D805501-1DFB-4408-81E5-E6EB89EE654D}"/>
    <pc:docChg chg="modSld">
      <pc:chgData name="吉田万里子" userId="89daaeb2-9ba8-49bf-9844-3152ac16d385" providerId="ADAL" clId="{8D805501-1DFB-4408-81E5-E6EB89EE654D}" dt="2021-05-11T03:00:42.471" v="7" actId="20577"/>
      <pc:docMkLst>
        <pc:docMk/>
      </pc:docMkLst>
      <pc:sldChg chg="modSp">
        <pc:chgData name="吉田万里子" userId="89daaeb2-9ba8-49bf-9844-3152ac16d385" providerId="ADAL" clId="{8D805501-1DFB-4408-81E5-E6EB89EE654D}" dt="2021-05-11T03:00:42.471" v="7" actId="20577"/>
        <pc:sldMkLst>
          <pc:docMk/>
          <pc:sldMk cId="3976506542" sldId="261"/>
        </pc:sldMkLst>
        <pc:spChg chg="mod">
          <ac:chgData name="吉田万里子" userId="89daaeb2-9ba8-49bf-9844-3152ac16d385" providerId="ADAL" clId="{8D805501-1DFB-4408-81E5-E6EB89EE654D}" dt="2021-05-11T03:00:42.471" v="7" actId="20577"/>
          <ac:spMkLst>
            <pc:docMk/>
            <pc:sldMk cId="3976506542" sldId="261"/>
            <ac:spMk id="3" creationId="{00000000-0000-0000-0000-000000000000}"/>
          </ac:spMkLst>
        </pc:spChg>
      </pc:sldChg>
    </pc:docChg>
  </pc:docChgLst>
  <pc:docChgLst>
    <pc:chgData name="Mariko Yoshida" userId="1371cf3095091784" providerId="Windows Live" clId="Web-{E679EB31-8DFF-4D75-91A1-7232F3EC01D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85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85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A848FEA-42E0-4884-8277-22B2AC09FF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2263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85" y="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51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051" y="4862142"/>
            <a:ext cx="5681964" cy="46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85" y="9720789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12" tIns="48606" rIns="97212" bIns="486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38BA52A-0641-4AE0-988D-DE8D864D37B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644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4342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U11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29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43661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Handout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5448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de-DE" dirty="0"/>
              <a:t>プリント配布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3112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de-DE" dirty="0"/>
              <a:t>プリント配布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77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680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U9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45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84026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aseline="0" dirty="0"/>
              <a:t>U1</a:t>
            </a:r>
          </a:p>
          <a:p>
            <a:r>
              <a:rPr lang="de-DE" dirty="0"/>
              <a:t>Mein</a:t>
            </a:r>
            <a:r>
              <a:rPr lang="de-DE" baseline="0" dirty="0"/>
              <a:t> Lieblingsbuch ist „die rothaarige Anne“.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46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50344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Stehen, </a:t>
            </a: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04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62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5141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27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5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942323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70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704833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Dr. Mariko Yoshida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CC21E-4DF3-4D53-BCAA-0DC381A58B98}" type="slidenum">
              <a:rPr lang="de-DE" smtClean="0"/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654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/>
              <a:t>Buchstabieren</a:t>
            </a:r>
          </a:p>
          <a:p>
            <a:endParaRPr lang="de-DE" sz="1100" dirty="0"/>
          </a:p>
          <a:p>
            <a:r>
              <a:rPr lang="de-DE" sz="1100" dirty="0"/>
              <a:t>Anton, Bertha, Cäsar, Dora, Emil, Friedrich, Gustav, Heinrich, Ida, </a:t>
            </a:r>
          </a:p>
          <a:p>
            <a:r>
              <a:rPr lang="de-DE" sz="1100" dirty="0"/>
              <a:t>Julius, Konrad, Ludwig, Martha, Nordpol, Otto, Paula, Quelle, Richard, </a:t>
            </a:r>
          </a:p>
          <a:p>
            <a:r>
              <a:rPr lang="de-DE" sz="1100" dirty="0"/>
              <a:t>Sigfried, Theodor, Ulrich, Viktor, Wilhelm, Xaver, Ypsilon, Zeppelin</a:t>
            </a:r>
          </a:p>
          <a:p>
            <a:r>
              <a:rPr lang="de-DE" sz="1100" dirty="0"/>
              <a:t>Ärger, Österreich, Übel</a:t>
            </a:r>
          </a:p>
          <a:p>
            <a:endParaRPr lang="de-DE" sz="1100" dirty="0"/>
          </a:p>
          <a:p>
            <a:r>
              <a:rPr lang="de-DE" sz="1100" dirty="0"/>
              <a:t>Es gibt andere Versionen.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81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884269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106" lvl="1"/>
            <a:r>
              <a:rPr lang="en-US" altLang="ja-JP" sz="2400" dirty="0"/>
              <a:t>Ein</a:t>
            </a:r>
            <a:r>
              <a:rPr lang="ja-JP" altLang="en-US" sz="2400" dirty="0"/>
              <a:t> </a:t>
            </a:r>
            <a:r>
              <a:rPr lang="en-US" altLang="ja-JP" sz="2400" dirty="0" err="1"/>
              <a:t>gro</a:t>
            </a:r>
            <a:r>
              <a:rPr lang="de-DE" altLang="ja-JP" sz="2400" dirty="0" err="1"/>
              <a:t>ßes</a:t>
            </a:r>
            <a:r>
              <a:rPr lang="de-DE" altLang="ja-JP" sz="2400" dirty="0"/>
              <a:t> Bier, bitte.</a:t>
            </a:r>
            <a:r>
              <a:rPr lang="ja-JP" altLang="en-US" sz="2400" dirty="0"/>
              <a:t>　</a:t>
            </a:r>
            <a:endParaRPr lang="de-DE" altLang="ja-JP" sz="2400" dirty="0"/>
          </a:p>
          <a:p>
            <a:pPr marL="365835" lvl="1"/>
            <a:r>
              <a:rPr lang="de-DE" altLang="ja-JP" sz="2000" dirty="0"/>
              <a:t>(Groß = 0,5l, klein = 0,3l) </a:t>
            </a:r>
          </a:p>
          <a:p>
            <a:pPr marL="273106" lvl="1"/>
            <a:endParaRPr lang="en-US" altLang="ja-JP" sz="2400" dirty="0"/>
          </a:p>
          <a:p>
            <a:pPr marL="273106" lvl="1"/>
            <a:r>
              <a:rPr lang="en-US" altLang="ja-JP" sz="2400" dirty="0"/>
              <a:t>Ein </a:t>
            </a:r>
            <a:r>
              <a:rPr lang="en-US" altLang="ja-JP" sz="2400" dirty="0" err="1"/>
              <a:t>Glas</a:t>
            </a:r>
            <a:r>
              <a:rPr lang="en-US" altLang="ja-JP" sz="2400" dirty="0"/>
              <a:t> Sauvignon blanc, </a:t>
            </a:r>
            <a:r>
              <a:rPr lang="en-US" altLang="ja-JP" sz="2400" dirty="0" err="1"/>
              <a:t>bitte</a:t>
            </a:r>
            <a:r>
              <a:rPr lang="en-US" altLang="ja-JP" sz="2400" dirty="0"/>
              <a:t>.</a:t>
            </a:r>
          </a:p>
          <a:p>
            <a:pPr lvl="2"/>
            <a:r>
              <a:rPr lang="en-US" altLang="ja-JP" sz="2400" dirty="0" err="1"/>
              <a:t>Flasche</a:t>
            </a:r>
            <a:r>
              <a:rPr lang="en-US" altLang="ja-JP" sz="2400" dirty="0"/>
              <a:t>/</a:t>
            </a:r>
            <a:r>
              <a:rPr lang="en-US" altLang="ja-JP" sz="2400" dirty="0" err="1"/>
              <a:t>Bouteille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 </a:t>
            </a:r>
            <a:r>
              <a:rPr lang="de-DE" altLang="ja-JP" sz="2400" dirty="0"/>
              <a:t>Karaffe (0,35 l/0,5l)                          </a:t>
            </a:r>
          </a:p>
          <a:p>
            <a:pPr lvl="2"/>
            <a:r>
              <a:rPr lang="de-DE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Im Glas 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0.1l</a:t>
            </a:r>
            <a:r>
              <a:rPr lang="ja-JP" altLang="de-DE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de-DE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und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0.2l</a:t>
            </a:r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ja-JP" dirty="0"/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dirty="0"/>
              <a:t>	Einen trockenen Weißwein</a:t>
            </a:r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dirty="0"/>
              <a:t>	Einen kräftigeren Rotwein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84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503245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ja-JP" dirty="0"/>
          </a:p>
          <a:p>
            <a:pPr defTabSz="914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dirty="0"/>
              <a:t>Kann ich bitte zum Schnitzel anstatt Kartoffeln Reis haben? 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85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33856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86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2217175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U11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87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67344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94</a:t>
            </a:fld>
            <a:endParaRPr kumimoji="1" lang="de-DE" dirty="0"/>
          </a:p>
        </p:txBody>
      </p:sp>
    </p:spTree>
    <p:extLst>
      <p:ext uri="{BB962C8B-B14F-4D97-AF65-F5344CB8AC3E}">
        <p14:creationId xmlns:p14="http://schemas.microsoft.com/office/powerpoint/2010/main" val="332204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21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ja-JP" sz="10200" dirty="0"/>
              <a:t>Ich</a:t>
            </a:r>
            <a:r>
              <a:rPr lang="ja-JP" altLang="de-DE" sz="10200" dirty="0"/>
              <a:t> </a:t>
            </a:r>
            <a:r>
              <a:rPr lang="de-DE" altLang="ja-JP" sz="10200" dirty="0"/>
              <a:t>bedanke</a:t>
            </a:r>
            <a:r>
              <a:rPr lang="ja-JP" altLang="de-DE" sz="10200" dirty="0"/>
              <a:t> </a:t>
            </a:r>
            <a:r>
              <a:rPr lang="de-DE" altLang="ja-JP" sz="10200" dirty="0"/>
              <a:t>mich</a:t>
            </a:r>
            <a:r>
              <a:rPr lang="ja-JP" altLang="de-DE" sz="10200" dirty="0"/>
              <a:t> </a:t>
            </a:r>
            <a:r>
              <a:rPr lang="de-DE" altLang="ja-JP" sz="10200" dirty="0"/>
              <a:t>für….</a:t>
            </a:r>
          </a:p>
          <a:p>
            <a:r>
              <a:rPr lang="de-DE" sz="10200" dirty="0"/>
              <a:t>Ich bin dankbar für……</a:t>
            </a:r>
          </a:p>
          <a:p>
            <a:r>
              <a:rPr lang="de-DE" sz="10200" dirty="0"/>
              <a:t>Das ist sehr nett (freundlich) von Ihnen!</a:t>
            </a:r>
          </a:p>
          <a:p>
            <a:r>
              <a:rPr lang="de-DE" sz="10200" dirty="0"/>
              <a:t>Sie sind sehr aufmerksam!</a:t>
            </a:r>
          </a:p>
          <a:p>
            <a:r>
              <a:rPr lang="de-DE" sz="10200" dirty="0"/>
              <a:t>Ich bin Ihnen verbunden (</a:t>
            </a:r>
            <a:r>
              <a:rPr lang="de-DE" sz="10200" dirty="0" err="1"/>
              <a:t>formel</a:t>
            </a:r>
            <a:r>
              <a:rPr lang="de-DE" sz="10200" dirty="0"/>
              <a:t>).</a:t>
            </a:r>
          </a:p>
          <a:p>
            <a:r>
              <a:rPr lang="de-DE" altLang="ja-JP" sz="10200" dirty="0"/>
              <a:t>Du bist aber lieb! (</a:t>
            </a:r>
            <a:r>
              <a:rPr lang="de-DE" altLang="ja-JP" sz="10200" dirty="0" err="1"/>
              <a:t>amikal</a:t>
            </a:r>
            <a:r>
              <a:rPr lang="de-DE" altLang="ja-JP" sz="10200" dirty="0"/>
              <a:t>)</a:t>
            </a:r>
            <a:endParaRPr lang="de-DE" sz="10200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13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97173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300" dirty="0"/>
              <a:t>Verzeihen</a:t>
            </a:r>
            <a:r>
              <a:rPr lang="ja-JP" altLang="de-DE" sz="1300" dirty="0"/>
              <a:t> </a:t>
            </a:r>
            <a:r>
              <a:rPr lang="de-DE" altLang="ja-JP" sz="1300" dirty="0"/>
              <a:t>Sie,</a:t>
            </a:r>
            <a:r>
              <a:rPr lang="ja-JP" altLang="de-DE" sz="1300" dirty="0"/>
              <a:t> </a:t>
            </a:r>
            <a:r>
              <a:rPr lang="de-DE" altLang="ja-JP" sz="1300" dirty="0"/>
              <a:t>bitte!</a:t>
            </a:r>
          </a:p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300" dirty="0"/>
              <a:t>Verzeihung!</a:t>
            </a:r>
          </a:p>
          <a:p>
            <a:r>
              <a:rPr lang="de-DE" dirty="0"/>
              <a:t>Ich entschuldige</a:t>
            </a:r>
            <a:r>
              <a:rPr lang="de-DE" baseline="0" dirty="0"/>
              <a:t> mich für die Verspätung.</a:t>
            </a:r>
          </a:p>
          <a:p>
            <a:r>
              <a:rPr lang="de-DE" baseline="0" dirty="0"/>
              <a:t>Entschuldigen Sie bitte für die Verspätung.</a:t>
            </a:r>
          </a:p>
          <a:p>
            <a:r>
              <a:rPr lang="de-DE" baseline="0" dirty="0"/>
              <a:t>Ich bitte um Entschuldigung.</a:t>
            </a:r>
          </a:p>
          <a:p>
            <a:r>
              <a:rPr lang="de-DE" baseline="0" dirty="0"/>
              <a:t>Ich bitte um Nachsicht.</a:t>
            </a:r>
          </a:p>
          <a:p>
            <a:endParaRPr lang="de-DE" baseline="0" dirty="0"/>
          </a:p>
          <a:p>
            <a:pPr defTabSz="97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1300" dirty="0">
                <a:latin typeface="Modern No. 20" panose="02070704070505020303" pitchFamily="18" charset="0"/>
              </a:rPr>
              <a:t>Nichts passiert!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14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405856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de-D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683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時計の練習１画面上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764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時計の練習２　カードを配る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653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0E9-850F-4165-BAE9-4AC934FB50FD}" type="slidenum">
              <a:rPr kumimoji="1" lang="de-DE" smtClean="0"/>
              <a:t>28</a:t>
            </a:fld>
            <a:endParaRPr kumimoji="1" lang="de-DE"/>
          </a:p>
        </p:txBody>
      </p:sp>
    </p:spTree>
    <p:extLst>
      <p:ext uri="{BB962C8B-B14F-4D97-AF65-F5344CB8AC3E}">
        <p14:creationId xmlns:p14="http://schemas.microsoft.com/office/powerpoint/2010/main" val="18048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ja-JP" altLang="de-DE" noProof="0"/>
              <a:t>マスター タイトルの書式設定</a:t>
            </a:r>
            <a:endParaRPr lang="ja-JP" altLang="en-US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270250"/>
            <a:ext cx="69342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ja-JP" altLang="de-DE" noProof="0"/>
              <a:t>マスター サブタイトルの書式設定</a:t>
            </a:r>
            <a:endParaRPr lang="ja-JP" altLang="en-US" noProof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96EBD7-DA38-4FD6-943B-2554D10CA5F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47650" y="2889250"/>
            <a:ext cx="3109913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357563" y="2889250"/>
            <a:ext cx="3108325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6465888" y="2889250"/>
            <a:ext cx="3109912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AC84-42EA-4884-90DB-2ABDFDB916F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8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53112"/>
          </a:xfrm>
        </p:spPr>
        <p:txBody>
          <a:bodyPr vert="eaVert"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34150" cy="5853112"/>
          </a:xfrm>
        </p:spPr>
        <p:txBody>
          <a:bodyPr vert="eaVert"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2CED4-BB5D-4950-8768-B1D38D84980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350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9163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41763"/>
            <a:ext cx="4381500" cy="2189162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246F9141-1D7E-4D4F-9966-A6E0F093267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760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30725"/>
          </a:xfrm>
        </p:spPr>
        <p:txBody>
          <a:bodyPr/>
          <a:lstStyle/>
          <a:p>
            <a:r>
              <a:rPr lang="ja-JP" altLang="de-DE"/>
              <a:t>オンライン画像を追加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86B36FFC-4A8E-4674-978A-3C43CA6CBFD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281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51203-A72C-487C-B594-566CAEA203A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42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4724-D2E1-4B1E-9FFA-EB95C917417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77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B307-DB20-4F9C-8263-8915E1AA20E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458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58799-D3E6-41C6-AA63-BAC01396F8F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28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47B94-8224-4674-8BD1-9089F8E43D0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11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112A4-63AF-4B96-85A5-4A0FF2309A5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45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  <a:p>
            <a:pPr lvl="1"/>
            <a:r>
              <a:rPr lang="ja-JP" altLang="de-DE"/>
              <a:t>第 </a:t>
            </a:r>
            <a:r>
              <a:rPr lang="de-DE" altLang="ja-JP"/>
              <a:t>2 </a:t>
            </a:r>
            <a:r>
              <a:rPr lang="ja-JP" altLang="de-DE"/>
              <a:t>レベル</a:t>
            </a:r>
          </a:p>
          <a:p>
            <a:pPr lvl="2"/>
            <a:r>
              <a:rPr lang="ja-JP" altLang="de-DE"/>
              <a:t>第 </a:t>
            </a:r>
            <a:r>
              <a:rPr lang="de-DE" altLang="ja-JP"/>
              <a:t>3 </a:t>
            </a:r>
            <a:r>
              <a:rPr lang="ja-JP" altLang="de-DE"/>
              <a:t>レベル</a:t>
            </a:r>
          </a:p>
          <a:p>
            <a:pPr lvl="3"/>
            <a:r>
              <a:rPr lang="ja-JP" altLang="de-DE"/>
              <a:t>第 </a:t>
            </a:r>
            <a:r>
              <a:rPr lang="de-DE" altLang="ja-JP"/>
              <a:t>4 </a:t>
            </a:r>
            <a:r>
              <a:rPr lang="ja-JP" altLang="de-DE"/>
              <a:t>レベル</a:t>
            </a:r>
          </a:p>
          <a:p>
            <a:pPr lvl="4"/>
            <a:r>
              <a:rPr lang="ja-JP" altLang="de-DE"/>
              <a:t>第 </a:t>
            </a:r>
            <a:r>
              <a:rPr lang="de-DE" altLang="ja-JP"/>
              <a:t>5 </a:t>
            </a:r>
            <a:r>
              <a:rPr lang="ja-JP" altLang="de-DE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924A-CCDD-458A-9AD7-1A3C477A80B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044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de-DE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de-DE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9480-B3A2-48A1-A2DB-6906F6D02FB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650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3"/>
            <a:ext cx="891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ja-JP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5D7B525-7C53-4912-B66C-648EE8FC9EC5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95300" y="1447800"/>
            <a:ext cx="8750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jp/search?q=h%C3%BChnerfrikassee+mit+reis&amp;source=lnms&amp;tbm=isch&amp;sa=X&amp;ved=0ahUKEwid9LbNvP3ZAhVF46QKHeSuALcQ_AUICigB&amp;biw=1280&amp;bih=590#imgrc=64FIhTAHY0vxSM: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96cHY3c58ePcs1as8" TargetMode="Externa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kumimoji="1" lang="en-US" altLang="ja-JP" dirty="0"/>
            </a:br>
            <a:r>
              <a:rPr kumimoji="1" lang="en-US" altLang="ja-JP" dirty="0"/>
              <a:t>Deutsch </a:t>
            </a:r>
            <a:r>
              <a:rPr kumimoji="1" lang="de-DE" altLang="ja-JP" dirty="0"/>
              <a:t>am Mittagstisch</a:t>
            </a:r>
            <a:br>
              <a:rPr lang="en-US" altLang="ja-JP" dirty="0"/>
            </a:br>
            <a:endParaRPr kumimoji="1" lang="de-DE" altLang="ja-JP" sz="325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149080"/>
            <a:ext cx="6934200" cy="1330970"/>
          </a:xfrm>
        </p:spPr>
        <p:txBody>
          <a:bodyPr>
            <a:normAutofit/>
          </a:bodyPr>
          <a:lstStyle/>
          <a:p>
            <a:r>
              <a:rPr lang="de-DE" altLang="ja-JP" dirty="0">
                <a:solidFill>
                  <a:schemeClr val="accent6"/>
                </a:solidFill>
              </a:rPr>
              <a:t>SS. </a:t>
            </a:r>
            <a:r>
              <a:rPr kumimoji="1" lang="en-US" altLang="ja-JP" dirty="0">
                <a:solidFill>
                  <a:schemeClr val="accent6"/>
                </a:solidFill>
              </a:rPr>
              <a:t>2021</a:t>
            </a:r>
          </a:p>
          <a:p>
            <a:r>
              <a:rPr lang="en-US" altLang="ja-JP" dirty="0">
                <a:solidFill>
                  <a:schemeClr val="accent6"/>
                </a:solidFill>
              </a:rPr>
              <a:t>Prof. Dr.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>
                <a:solidFill>
                  <a:schemeClr val="accent6"/>
                </a:solidFill>
              </a:rPr>
              <a:t>Mariko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>
                <a:solidFill>
                  <a:schemeClr val="accent6"/>
                </a:solidFill>
              </a:rPr>
              <a:t>Yoshida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74"/>
    </mc:Choice>
    <mc:Fallback xmlns="">
      <p:transition spd="slow" advTm="742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数字　</a:t>
            </a:r>
            <a:r>
              <a:rPr lang="de-DE" altLang="ja-JP" dirty="0">
                <a:latin typeface="+mn-lt"/>
              </a:rPr>
              <a:t>I</a:t>
            </a:r>
            <a:r>
              <a:rPr lang="ja-JP" altLang="de-DE" dirty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ja-JP" sz="6600" dirty="0"/>
              <a:t>eins,</a:t>
            </a:r>
            <a:r>
              <a:rPr lang="ja-JP" altLang="de-DE" sz="6600" dirty="0"/>
              <a:t> </a:t>
            </a:r>
            <a:r>
              <a:rPr lang="de-DE" altLang="ja-JP" sz="6600" dirty="0"/>
              <a:t>zwei, drei, </a:t>
            </a:r>
          </a:p>
          <a:p>
            <a:pPr marL="0" indent="0">
              <a:buNone/>
            </a:pPr>
            <a:r>
              <a:rPr lang="de-DE" altLang="ja-JP" sz="6600" dirty="0"/>
              <a:t>vier, fünf, sechs, </a:t>
            </a:r>
          </a:p>
          <a:p>
            <a:pPr marL="0" indent="0">
              <a:buNone/>
            </a:pPr>
            <a:r>
              <a:rPr lang="de-DE" altLang="ja-JP" sz="6600" dirty="0"/>
              <a:t>sieben, acht, neun, </a:t>
            </a:r>
          </a:p>
          <a:p>
            <a:pPr marL="0" indent="0">
              <a:buNone/>
            </a:pPr>
            <a:r>
              <a:rPr lang="de-DE" altLang="ja-JP" sz="6600" dirty="0"/>
              <a:t>zehn, elf, zwölf</a:t>
            </a:r>
          </a:p>
          <a:p>
            <a:endParaRPr lang="de-DE" sz="6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数字 </a:t>
            </a:r>
            <a:r>
              <a:rPr lang="de-DE" altLang="ja-JP" dirty="0">
                <a:latin typeface="+mn-lt"/>
              </a:rPr>
              <a:t>Ⅱ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2520" y="1567656"/>
            <a:ext cx="8915400" cy="4530725"/>
          </a:xfrm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altLang="ja-JP" sz="3600" dirty="0"/>
              <a:t>eins,</a:t>
            </a:r>
            <a:r>
              <a:rPr lang="ja-JP" altLang="de-DE" sz="3600" dirty="0"/>
              <a:t> </a:t>
            </a:r>
            <a:r>
              <a:rPr lang="de-DE" altLang="ja-JP" sz="3600" dirty="0"/>
              <a:t>zwei, drei, vier, fünf, sechs,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ja-JP" sz="3600" dirty="0"/>
              <a:t>sieben, acht, neun, zehn, elf, zwölf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u="sng" dirty="0"/>
              <a:t>drei</a:t>
            </a:r>
            <a:r>
              <a:rPr lang="de-DE" b="1" dirty="0"/>
              <a:t>zehn</a:t>
            </a:r>
            <a:r>
              <a:rPr lang="de-DE" dirty="0"/>
              <a:t>, </a:t>
            </a:r>
            <a:r>
              <a:rPr lang="de-DE" u="sng" dirty="0"/>
              <a:t>vier</a:t>
            </a:r>
            <a:r>
              <a:rPr lang="de-DE" b="1" dirty="0"/>
              <a:t>zehn</a:t>
            </a:r>
            <a:r>
              <a:rPr lang="de-DE" dirty="0"/>
              <a:t>,....,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sech</a:t>
            </a:r>
            <a:r>
              <a:rPr lang="de-DE" b="1" dirty="0"/>
              <a:t>zehn</a:t>
            </a:r>
            <a:r>
              <a:rPr lang="de-DE" dirty="0"/>
              <a:t>,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sieb</a:t>
            </a:r>
            <a:r>
              <a:rPr lang="de-DE" b="1" dirty="0"/>
              <a:t>zehn</a:t>
            </a:r>
            <a:r>
              <a:rPr lang="de-DE" dirty="0"/>
              <a:t>, </a:t>
            </a:r>
            <a:r>
              <a:rPr lang="de-DE" u="sng" dirty="0"/>
              <a:t>acht</a:t>
            </a:r>
            <a:r>
              <a:rPr lang="de-DE" b="1" dirty="0"/>
              <a:t>zehn</a:t>
            </a:r>
            <a:r>
              <a:rPr lang="de-DE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20 = zwan</a:t>
            </a:r>
            <a:r>
              <a:rPr lang="de-DE" b="1" dirty="0"/>
              <a:t>zig</a:t>
            </a:r>
            <a:r>
              <a:rPr lang="de-DE" dirty="0"/>
              <a:t>, 21 einundzwan</a:t>
            </a:r>
            <a:r>
              <a:rPr lang="de-DE" b="1" dirty="0"/>
              <a:t>zig</a:t>
            </a:r>
            <a:r>
              <a:rPr lang="de-DE" dirty="0"/>
              <a:t>, 22 zweiundzwan</a:t>
            </a:r>
            <a:r>
              <a:rPr lang="de-DE" b="1" dirty="0"/>
              <a:t>zig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30 = drei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ßig</a:t>
            </a:r>
            <a:r>
              <a:rPr lang="de-DE" dirty="0"/>
              <a:t>, </a:t>
            </a:r>
            <a:r>
              <a:rPr lang="ja-JP" altLang="de-DE" dirty="0"/>
              <a:t>　</a:t>
            </a:r>
            <a:endParaRPr lang="de-DE" altLang="ja-JP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40 = </a:t>
            </a:r>
            <a:r>
              <a:rPr lang="de-DE" u="sng" dirty="0"/>
              <a:t>vier</a:t>
            </a:r>
            <a:r>
              <a:rPr lang="de-DE" b="1" dirty="0"/>
              <a:t>zig</a:t>
            </a:r>
            <a:r>
              <a:rPr lang="de-DE" dirty="0"/>
              <a:t>, 50 =</a:t>
            </a:r>
            <a:r>
              <a:rPr lang="de-DE" u="sng" dirty="0"/>
              <a:t>fünf</a:t>
            </a:r>
            <a:r>
              <a:rPr lang="de-DE" b="1" dirty="0"/>
              <a:t>zig</a:t>
            </a:r>
            <a:r>
              <a:rPr lang="de-DE" dirty="0"/>
              <a:t>, 60 =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sech</a:t>
            </a:r>
            <a:r>
              <a:rPr lang="de-DE" b="1" dirty="0"/>
              <a:t>zig</a:t>
            </a:r>
            <a:r>
              <a:rPr lang="de-DE" dirty="0"/>
              <a:t>, 70 =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sieb</a:t>
            </a:r>
            <a:r>
              <a:rPr lang="de-DE" b="1" dirty="0"/>
              <a:t>zig</a:t>
            </a:r>
            <a:r>
              <a:rPr lang="de-DE" dirty="0"/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80= </a:t>
            </a:r>
            <a:r>
              <a:rPr lang="de-DE" u="sng" dirty="0"/>
              <a:t>acht</a:t>
            </a:r>
            <a:r>
              <a:rPr lang="de-DE" b="1" dirty="0"/>
              <a:t>zig</a:t>
            </a:r>
            <a:r>
              <a:rPr lang="de-DE" dirty="0"/>
              <a:t>, 90 = </a:t>
            </a:r>
            <a:r>
              <a:rPr lang="de-DE" u="sng" dirty="0"/>
              <a:t>neun</a:t>
            </a:r>
            <a:r>
              <a:rPr lang="de-DE" b="1" dirty="0"/>
              <a:t>zig</a:t>
            </a:r>
            <a:r>
              <a:rPr lang="de-DE" dirty="0"/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100 = einhundert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514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/>
              <a:t>自己紹介　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dirty="0"/>
              <a:t>Stellst du dich vor?  			(sich vorstellen)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12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74486"/>
              </p:ext>
            </p:extLst>
          </p:nvPr>
        </p:nvGraphicFramePr>
        <p:xfrm>
          <a:off x="992560" y="2348880"/>
          <a:ext cx="8136904" cy="336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656654506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3205343018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r>
                        <a:rPr lang="de-DE" altLang="ja-JP" dirty="0"/>
                        <a:t>Hallo!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/>
                        <a:t>Hallo!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1128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/>
                        <a:t>Ich</a:t>
                      </a:r>
                      <a:r>
                        <a:rPr lang="de-DE" baseline="0" dirty="0"/>
                        <a:t> heiße ...../Mein Name ist ......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 heißt du?/</a:t>
                      </a:r>
                      <a:r>
                        <a:rPr lang="de-DE" baseline="0" dirty="0"/>
                        <a:t> Wie ist dein Name?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52651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/>
                        <a:t>Ich</a:t>
                      </a:r>
                      <a:r>
                        <a:rPr lang="de-DE" baseline="0" dirty="0"/>
                        <a:t> komme aus Osaka.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Woher kommst</a:t>
                      </a:r>
                      <a:r>
                        <a:rPr lang="de-DE" baseline="0" dirty="0"/>
                        <a:t> du?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3335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/>
                        <a:t>Ich wohne in 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 wohnst du?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0617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dirty="0"/>
                        <a:t>Ich bin ........ Jahre alt.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 alt bist du?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8734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r>
                        <a:rPr lang="de-DE" altLang="ja-JP" dirty="0"/>
                        <a:t>Tschüss!</a:t>
                      </a:r>
                      <a:endParaRPr lang="de-D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</a:t>
                      </a:r>
                      <a:r>
                        <a:rPr lang="de-DE" baseline="0" dirty="0"/>
                        <a:t> Wiedersehen!</a:t>
                      </a:r>
                      <a:endParaRPr lang="de-D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1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3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544" y="476672"/>
            <a:ext cx="7726680" cy="806057"/>
          </a:xfrm>
        </p:spPr>
        <p:txBody>
          <a:bodyPr>
            <a:noAutofit/>
          </a:bodyPr>
          <a:lstStyle/>
          <a:p>
            <a:r>
              <a:rPr lang="de-DE" altLang="ja-JP" sz="3600" dirty="0">
                <a:latin typeface="+mn-lt"/>
              </a:rPr>
              <a:t>Bitte!</a:t>
            </a:r>
            <a:r>
              <a:rPr lang="ja-JP" altLang="de-DE" sz="3600" dirty="0">
                <a:latin typeface="+mn-lt"/>
              </a:rPr>
              <a:t>どうぞ</a:t>
            </a:r>
            <a:r>
              <a:rPr lang="ja-JP" altLang="de-DE" sz="2800" dirty="0">
                <a:latin typeface="+mn-lt"/>
              </a:rPr>
              <a:t> </a:t>
            </a:r>
            <a:r>
              <a:rPr lang="de-DE" altLang="ja-JP" sz="2800" dirty="0">
                <a:latin typeface="+mn-lt"/>
              </a:rPr>
              <a:t>    </a:t>
            </a:r>
            <a:r>
              <a:rPr lang="de-DE" altLang="ja-JP" sz="3600" dirty="0">
                <a:latin typeface="+mn-lt"/>
              </a:rPr>
              <a:t>Danke!</a:t>
            </a:r>
            <a:r>
              <a:rPr lang="ja-JP" altLang="de-DE" sz="3600" dirty="0">
                <a:latin typeface="+mn-lt"/>
              </a:rPr>
              <a:t>どうも</a:t>
            </a:r>
            <a:endParaRPr lang="de-DE" sz="3575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3934" y="2276872"/>
            <a:ext cx="9192066" cy="3371592"/>
          </a:xfrm>
        </p:spPr>
        <p:txBody>
          <a:bodyPr>
            <a:normAutofit fontScale="92500"/>
          </a:bodyPr>
          <a:lstStyle/>
          <a:p>
            <a:pPr lvl="0" defTabSz="838200"/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Danke schön!			</a:t>
            </a:r>
            <a:r>
              <a:rPr lang="de-DE" altLang="de-DE" sz="4388" dirty="0">
                <a:latin typeface="+mj-lt"/>
                <a:ea typeface="ＭＳ Ｐゴシック" panose="020B0600070205080204" pitchFamily="50" charset="-128"/>
              </a:rPr>
              <a:t>Bitte!</a:t>
            </a:r>
          </a:p>
          <a:p>
            <a:pPr lvl="0" defTabSz="838200"/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Danke sehr!			</a:t>
            </a:r>
            <a:r>
              <a:rPr lang="de-DE" altLang="de-DE" sz="4388" dirty="0">
                <a:latin typeface="+mj-lt"/>
                <a:ea typeface="ＭＳ Ｐゴシック" panose="020B0600070205080204" pitchFamily="50" charset="-128"/>
              </a:rPr>
              <a:t>Gern!</a:t>
            </a:r>
          </a:p>
          <a:p>
            <a:pPr lvl="0">
              <a:tabLst>
                <a:tab pos="5021263" algn="l"/>
              </a:tabLst>
            </a:pPr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Vielen Dank!	</a:t>
            </a:r>
            <a:r>
              <a:rPr lang="de-DE" altLang="de-DE" sz="4388" dirty="0">
                <a:latin typeface="+mj-lt"/>
                <a:ea typeface="ＭＳ Ｐゴシック" panose="020B0600070205080204" pitchFamily="50" charset="-128"/>
              </a:rPr>
              <a:t>Keine Ursache!</a:t>
            </a:r>
          </a:p>
          <a:p>
            <a:pPr lvl="0" defTabSz="838200"/>
            <a:r>
              <a:rPr lang="de-DE" altLang="de-DE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(Ich)</a:t>
            </a:r>
            <a:r>
              <a:rPr lang="de-DE" altLang="ja-JP" sz="4388" dirty="0">
                <a:latin typeface="Calibri" panose="020F0502020204030204" pitchFamily="34" charset="0"/>
                <a:ea typeface="ＭＳ Ｐゴシック" panose="020B0600070205080204" pitchFamily="50" charset="-128"/>
              </a:rPr>
              <a:t> danke Ihnen.		</a:t>
            </a:r>
            <a:r>
              <a:rPr lang="de-DE" altLang="ja-JP" sz="4388" dirty="0">
                <a:latin typeface="+mj-lt"/>
                <a:ea typeface="ＭＳ Ｐゴシック" panose="020B0600070205080204" pitchFamily="50" charset="-128"/>
              </a:rPr>
              <a:t>Nicht</a:t>
            </a:r>
            <a:r>
              <a:rPr lang="en-US" altLang="ja-JP" sz="4388" dirty="0">
                <a:latin typeface="+mj-lt"/>
                <a:ea typeface="ＭＳ Ｐゴシック" panose="020B0600070205080204" pitchFamily="50" charset="-128"/>
              </a:rPr>
              <a:t>s</a:t>
            </a:r>
            <a:r>
              <a:rPr lang="de-DE" altLang="ja-JP" sz="4388" dirty="0">
                <a:latin typeface="+mj-lt"/>
                <a:ea typeface="ＭＳ Ｐゴシック" panose="020B0600070205080204" pitchFamily="50" charset="-128"/>
              </a:rPr>
              <a:t> zu danken.</a:t>
            </a:r>
            <a:endParaRPr lang="de-DE" altLang="ja-JP" sz="813" dirty="0">
              <a:latin typeface="+mj-lt"/>
            </a:endParaRPr>
          </a:p>
          <a:p>
            <a:endParaRPr lang="de-DE" altLang="ja-JP" sz="4388" dirty="0"/>
          </a:p>
          <a:p>
            <a:endParaRPr lang="de-DE" sz="10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99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441">
        <p:fade/>
      </p:transition>
    </mc:Choice>
    <mc:Fallback xmlns="">
      <p:transition spd="med" advTm="9544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404664"/>
            <a:ext cx="7726680" cy="784595"/>
          </a:xfrm>
        </p:spPr>
        <p:txBody>
          <a:bodyPr>
            <a:normAutofit/>
          </a:bodyPr>
          <a:lstStyle/>
          <a:p>
            <a:r>
              <a:rPr lang="de-DE" sz="3250" dirty="0">
                <a:latin typeface="+mn-lt"/>
              </a:rPr>
              <a:t>Entschuldigen Sie, bitte!</a:t>
            </a:r>
            <a:r>
              <a:rPr lang="ja-JP" altLang="de-DE" sz="3250" dirty="0">
                <a:latin typeface="+mn-lt"/>
              </a:rPr>
              <a:t>　すみません</a:t>
            </a:r>
            <a:endParaRPr lang="de-DE" sz="325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9660" y="1772816"/>
            <a:ext cx="8255828" cy="4475584"/>
          </a:xfrm>
        </p:spPr>
        <p:txBody>
          <a:bodyPr>
            <a:normAutofit/>
          </a:bodyPr>
          <a:lstStyle/>
          <a:p>
            <a:r>
              <a:rPr lang="de-DE" altLang="ja-JP" sz="3200" dirty="0"/>
              <a:t>Entschuldige, bitte.</a:t>
            </a:r>
          </a:p>
          <a:p>
            <a:r>
              <a:rPr lang="de-DE" altLang="ja-JP" sz="3200" dirty="0"/>
              <a:t>Entschuldigung! </a:t>
            </a:r>
          </a:p>
          <a:p>
            <a:r>
              <a:rPr lang="de-DE" altLang="ja-JP" sz="3200" dirty="0"/>
              <a:t>Sorry!					</a:t>
            </a:r>
            <a:r>
              <a:rPr lang="de-DE" altLang="ja-JP" sz="3200" dirty="0">
                <a:latin typeface="Modern No. 20" panose="02070704070505020303" pitchFamily="18" charset="0"/>
              </a:rPr>
              <a:t>Kein Problem!</a:t>
            </a:r>
          </a:p>
          <a:p>
            <a:endParaRPr lang="de-DE" altLang="ja-JP" sz="3200" dirty="0"/>
          </a:p>
          <a:p>
            <a:r>
              <a:rPr lang="de-DE" altLang="ja-JP" sz="3200" dirty="0"/>
              <a:t>Entschuldigen Sie, bitte! 	</a:t>
            </a:r>
            <a:r>
              <a:rPr lang="de-DE" altLang="ja-JP" sz="3200" dirty="0">
                <a:latin typeface="Modern No. 20" panose="02070704070505020303" pitchFamily="18" charset="0"/>
              </a:rPr>
              <a:t>Bitte!</a:t>
            </a:r>
          </a:p>
          <a:p>
            <a:endParaRPr lang="de-DE" altLang="ja-JP" sz="3200" dirty="0">
              <a:latin typeface="Modern No. 20" panose="02070704070505020303" pitchFamily="18" charset="0"/>
            </a:endParaRPr>
          </a:p>
          <a:p>
            <a:r>
              <a:rPr lang="de-DE" altLang="ja-JP" sz="3200" dirty="0"/>
              <a:t>Es tut mir leid.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6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29">
        <p:fade/>
      </p:transition>
    </mc:Choice>
    <mc:Fallback xmlns="">
      <p:transition spd="med" advTm="13142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846931"/>
          </a:xfrm>
        </p:spPr>
        <p:txBody>
          <a:bodyPr/>
          <a:lstStyle/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Verabschiedung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別れの挨拶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495300" y="2204864"/>
            <a:ext cx="4928559" cy="2924444"/>
          </a:xfrm>
          <a:prstGeom prst="rect">
            <a:avLst/>
          </a:prstGeom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ja-JP" sz="3250" dirty="0"/>
              <a:t>Auf Wiedersehen!</a:t>
            </a:r>
          </a:p>
          <a:p>
            <a:r>
              <a:rPr lang="de-DE" altLang="ja-JP" sz="3250" dirty="0"/>
              <a:t>Tschüss!</a:t>
            </a:r>
          </a:p>
          <a:p>
            <a:r>
              <a:rPr lang="de-DE" altLang="ja-JP" sz="3250" dirty="0"/>
              <a:t>Ciao!</a:t>
            </a:r>
          </a:p>
          <a:p>
            <a:endParaRPr lang="de-DE" altLang="ja-JP" sz="2275" dirty="0"/>
          </a:p>
          <a:p>
            <a:pPr marL="0" indent="0">
              <a:buNone/>
            </a:pPr>
            <a:endParaRPr lang="de-DE" altLang="ja-JP" dirty="0"/>
          </a:p>
          <a:p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241032" y="2200093"/>
            <a:ext cx="31704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ja-JP" sz="3250" dirty="0"/>
              <a:t>Bis später!</a:t>
            </a:r>
          </a:p>
          <a:p>
            <a:r>
              <a:rPr lang="de-DE" altLang="ja-JP" sz="3250" dirty="0"/>
              <a:t>Bis dann!</a:t>
            </a:r>
          </a:p>
          <a:p>
            <a:r>
              <a:rPr lang="de-DE" altLang="ja-JP" sz="3250" dirty="0"/>
              <a:t>Bis </a:t>
            </a:r>
            <a:r>
              <a:rPr lang="en-US" altLang="ja-JP" sz="3250" dirty="0"/>
              <a:t>m</a:t>
            </a:r>
            <a:r>
              <a:rPr lang="de-DE" altLang="ja-JP" sz="3250" dirty="0" err="1"/>
              <a:t>orgen</a:t>
            </a:r>
            <a:r>
              <a:rPr lang="de-DE" altLang="ja-JP" sz="3250" dirty="0"/>
              <a:t>!</a:t>
            </a:r>
          </a:p>
          <a:p>
            <a:r>
              <a:rPr lang="de-DE" altLang="ja-JP" sz="3250" dirty="0"/>
              <a:t>Bis Samstag!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43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2"/>
    </mc:Choice>
    <mc:Fallback xmlns="">
      <p:transition spd="slow" advTm="600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Wie geht es dir?   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Es geht mir ~		Es tut mir ~ 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Sehr gut</a:t>
            </a:r>
          </a:p>
          <a:p>
            <a:r>
              <a:rPr lang="de-DE" dirty="0"/>
              <a:t>gut</a:t>
            </a:r>
          </a:p>
          <a:p>
            <a:r>
              <a:rPr lang="de-DE" dirty="0"/>
              <a:t>so </a:t>
            </a:r>
            <a:r>
              <a:rPr lang="de-DE" dirty="0" err="1"/>
              <a:t>so</a:t>
            </a:r>
            <a:endParaRPr lang="de-DE" dirty="0"/>
          </a:p>
          <a:p>
            <a:r>
              <a:rPr lang="en-US" dirty="0" err="1"/>
              <a:t>nicht</a:t>
            </a:r>
            <a:r>
              <a:rPr lang="en-US" dirty="0"/>
              <a:t> so gut</a:t>
            </a:r>
            <a:endParaRPr lang="de-DE" dirty="0"/>
          </a:p>
          <a:p>
            <a:r>
              <a:rPr lang="de-DE" dirty="0"/>
              <a:t>schlecht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gut, schlecht</a:t>
            </a:r>
          </a:p>
          <a:p>
            <a:r>
              <a:rPr lang="de-DE" u="sng" dirty="0"/>
              <a:t>hier</a:t>
            </a:r>
            <a:r>
              <a:rPr lang="de-DE" dirty="0"/>
              <a:t> weh.</a:t>
            </a:r>
          </a:p>
          <a:p>
            <a:pPr lvl="1"/>
            <a:r>
              <a:rPr lang="de-DE" dirty="0"/>
              <a:t>am Bein</a:t>
            </a:r>
          </a:p>
          <a:p>
            <a:pPr lvl="1"/>
            <a:r>
              <a:rPr lang="de-DE" dirty="0"/>
              <a:t>am Arm</a:t>
            </a:r>
          </a:p>
          <a:p>
            <a:pPr lvl="1"/>
            <a:r>
              <a:rPr lang="de-DE" dirty="0"/>
              <a:t>am Finger</a:t>
            </a:r>
          </a:p>
          <a:p>
            <a:pPr lvl="1"/>
            <a:r>
              <a:rPr lang="de-DE" dirty="0"/>
              <a:t>am Bauch</a:t>
            </a:r>
          </a:p>
          <a:p>
            <a:pPr lvl="1"/>
            <a:r>
              <a:rPr lang="de-DE" dirty="0"/>
              <a:t>am Aug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altLang="ja-JP" dirty="0"/>
              <a:t>r</a:t>
            </a:r>
            <a:r>
              <a:rPr lang="de-DE" dirty="0"/>
              <a:t>echten(</a:t>
            </a:r>
            <a:r>
              <a:rPr lang="ja-JP" altLang="de-DE" dirty="0"/>
              <a:t>右</a:t>
            </a:r>
            <a:r>
              <a:rPr lang="de-DE" altLang="ja-JP" dirty="0"/>
              <a:t>)</a:t>
            </a:r>
            <a:r>
              <a:rPr lang="de-DE" dirty="0"/>
              <a:t>/ linken</a:t>
            </a:r>
            <a:r>
              <a:rPr lang="de-DE" altLang="ja-JP" dirty="0"/>
              <a:t>(</a:t>
            </a:r>
            <a:r>
              <a:rPr lang="ja-JP" altLang="de-DE" dirty="0"/>
              <a:t>左</a:t>
            </a:r>
            <a:r>
              <a:rPr lang="de-DE" altLang="ja-JP" dirty="0"/>
              <a:t>)</a:t>
            </a:r>
            <a:r>
              <a:rPr lang="de-DE" dirty="0"/>
              <a:t>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41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9210228" cy="1282154"/>
          </a:xfrm>
        </p:spPr>
        <p:txBody>
          <a:bodyPr/>
          <a:lstStyle/>
          <a:p>
            <a:br>
              <a:rPr lang="de-DE" dirty="0">
                <a:latin typeface="+mn-lt"/>
              </a:rPr>
            </a:br>
            <a:r>
              <a:rPr lang="de-DE" sz="3600" dirty="0">
                <a:solidFill>
                  <a:srgbClr val="666699"/>
                </a:solidFill>
                <a:latin typeface="+mn-lt"/>
              </a:rPr>
              <a:t>Wie ist es</a:t>
            </a:r>
            <a:r>
              <a:rPr lang="de-DE" altLang="ja-JP" sz="3600" dirty="0">
                <a:solidFill>
                  <a:srgbClr val="666699"/>
                </a:solidFill>
                <a:latin typeface="+mn-lt"/>
              </a:rPr>
              <a:t>[…]</a:t>
            </a:r>
            <a:r>
              <a:rPr lang="de-DE" sz="3600" dirty="0">
                <a:solidFill>
                  <a:srgbClr val="666699"/>
                </a:solidFill>
                <a:latin typeface="+mn-lt"/>
              </a:rPr>
              <a:t>? Ist </a:t>
            </a:r>
            <a:r>
              <a:rPr lang="de-DE" altLang="ja-JP" sz="3600" dirty="0">
                <a:solidFill>
                  <a:srgbClr val="666699"/>
                </a:solidFill>
                <a:latin typeface="+mn-lt"/>
              </a:rPr>
              <a:t>[</a:t>
            </a:r>
            <a:r>
              <a:rPr lang="de-DE" sz="3600" dirty="0">
                <a:solidFill>
                  <a:srgbClr val="666699"/>
                </a:solidFill>
                <a:latin typeface="+mn-lt"/>
              </a:rPr>
              <a:t>... </a:t>
            </a:r>
            <a:r>
              <a:rPr lang="ja-JP" altLang="de-DE" sz="3600" dirty="0">
                <a:solidFill>
                  <a:srgbClr val="666699"/>
                </a:solidFill>
                <a:latin typeface="+mn-lt"/>
              </a:rPr>
              <a:t>］形容詞</a:t>
            </a:r>
            <a:r>
              <a:rPr lang="de-DE" sz="3600" dirty="0">
                <a:solidFill>
                  <a:srgbClr val="666699"/>
                </a:solidFill>
                <a:latin typeface="+mn-lt"/>
              </a:rPr>
              <a:t>Adj.</a:t>
            </a:r>
            <a:r>
              <a:rPr lang="de-DE" altLang="ja-JP" sz="3600" dirty="0">
                <a:solidFill>
                  <a:srgbClr val="666699"/>
                </a:solidFill>
                <a:latin typeface="+mn-lt"/>
              </a:rPr>
              <a:t> </a:t>
            </a:r>
            <a:r>
              <a:rPr lang="de-DE" sz="3600" dirty="0">
                <a:solidFill>
                  <a:srgbClr val="666699"/>
                </a:solidFill>
                <a:latin typeface="+mn-lt"/>
              </a:rPr>
              <a:t>?</a:t>
            </a:r>
            <a:br>
              <a:rPr lang="de-DE" sz="3600" dirty="0">
                <a:solidFill>
                  <a:srgbClr val="666699"/>
                </a:solidFill>
                <a:latin typeface="+mn-lt"/>
              </a:rPr>
            </a:br>
            <a:r>
              <a:rPr lang="de-DE" sz="3600" dirty="0">
                <a:solidFill>
                  <a:srgbClr val="666699"/>
                </a:solidFill>
                <a:latin typeface="+mn-lt"/>
              </a:rPr>
              <a:t>Es</a:t>
            </a:r>
            <a:r>
              <a:rPr lang="ja-JP" altLang="de-DE" sz="3600" dirty="0">
                <a:solidFill>
                  <a:srgbClr val="666699"/>
                </a:solidFill>
                <a:latin typeface="+mn-lt"/>
              </a:rPr>
              <a:t> </a:t>
            </a:r>
            <a:r>
              <a:rPr lang="de-DE" sz="3600" dirty="0">
                <a:solidFill>
                  <a:srgbClr val="666699"/>
                </a:solidFill>
                <a:latin typeface="+mn-lt"/>
              </a:rPr>
              <a:t>ist Adj</a:t>
            </a:r>
            <a:r>
              <a:rPr lang="de-DE" altLang="ja-JP" sz="3600" dirty="0">
                <a:solidFill>
                  <a:srgbClr val="666699"/>
                </a:solidFill>
                <a:latin typeface="+mn-lt"/>
              </a:rPr>
              <a:t>.</a:t>
            </a:r>
            <a:r>
              <a:rPr lang="de-DE" sz="3600" dirty="0">
                <a:solidFill>
                  <a:srgbClr val="666699"/>
                </a:solidFill>
                <a:latin typeface="+mn-lt"/>
              </a:rPr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17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35560"/>
              </p:ext>
            </p:extLst>
          </p:nvPr>
        </p:nvGraphicFramePr>
        <p:xfrm>
          <a:off x="776536" y="1556793"/>
          <a:ext cx="8712968" cy="520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584">
                  <a:extLst>
                    <a:ext uri="{9D8B030D-6E8A-4147-A177-3AD203B41FA5}">
                      <a16:colId xmlns:a16="http://schemas.microsoft.com/office/drawing/2014/main" val="1521924137"/>
                    </a:ext>
                  </a:extLst>
                </a:gridCol>
                <a:gridCol w="2253354">
                  <a:extLst>
                    <a:ext uri="{9D8B030D-6E8A-4147-A177-3AD203B41FA5}">
                      <a16:colId xmlns:a16="http://schemas.microsoft.com/office/drawing/2014/main" val="4161512027"/>
                    </a:ext>
                  </a:extLst>
                </a:gridCol>
                <a:gridCol w="3380030">
                  <a:extLst>
                    <a:ext uri="{9D8B030D-6E8A-4147-A177-3AD203B41FA5}">
                      <a16:colId xmlns:a16="http://schemas.microsoft.com/office/drawing/2014/main" val="2835712795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59389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de-DE" dirty="0"/>
                        <a:t>das Wetter (</a:t>
                      </a:r>
                      <a:r>
                        <a:rPr lang="ja-JP" altLang="de-DE" dirty="0"/>
                        <a:t>天気</a:t>
                      </a:r>
                      <a:r>
                        <a:rPr lang="de-DE" altLang="ja-JP" dirty="0"/>
                        <a:t>)  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gut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良）</a:t>
                      </a:r>
                      <a:r>
                        <a:rPr lang="de-DE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schlecht (</a:t>
                      </a:r>
                      <a:r>
                        <a:rPr lang="ja-JP" altLang="de-DE" dirty="0"/>
                        <a:t>悪</a:t>
                      </a:r>
                      <a:r>
                        <a:rPr lang="de-DE" altLang="ja-JP" dirty="0"/>
                        <a:t>), </a:t>
                      </a:r>
                      <a:r>
                        <a:rPr lang="de-DE" altLang="ja-JP" b="1" dirty="0"/>
                        <a:t>nicht so </a:t>
                      </a:r>
                      <a:r>
                        <a:rPr lang="de-DE" altLang="ja-JP" b="1" dirty="0">
                          <a:solidFill>
                            <a:schemeClr val="accent6"/>
                          </a:solidFill>
                        </a:rPr>
                        <a:t>gut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4984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</a:t>
                      </a:r>
                      <a:r>
                        <a:rPr lang="de-DE" baseline="0" dirty="0"/>
                        <a:t> Haus</a:t>
                      </a:r>
                      <a:r>
                        <a:rPr lang="ja-JP" altLang="de-DE" baseline="0" dirty="0"/>
                        <a:t> </a:t>
                      </a:r>
                      <a:r>
                        <a:rPr lang="de-DE" altLang="ja-JP" baseline="0" dirty="0"/>
                        <a:t>(</a:t>
                      </a:r>
                      <a:r>
                        <a:rPr lang="ja-JP" altLang="de-DE" baseline="0" dirty="0"/>
                        <a:t>家</a:t>
                      </a:r>
                      <a:r>
                        <a:rPr lang="de-DE" altLang="ja-JP" baseline="0" dirty="0"/>
                        <a:t>)   Häuser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schön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美）</a:t>
                      </a:r>
                      <a:r>
                        <a:rPr lang="de-DE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hässlich</a:t>
                      </a:r>
                      <a:r>
                        <a:rPr lang="ja-JP" altLang="de-DE" dirty="0"/>
                        <a:t>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醜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3817"/>
                  </a:ext>
                </a:extLst>
              </a:tr>
              <a:tr h="62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Auto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車</a:t>
                      </a:r>
                      <a:r>
                        <a:rPr lang="de-DE" altLang="ja-JP" dirty="0"/>
                        <a:t>)      -s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neu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新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alt (</a:t>
                      </a:r>
                      <a:r>
                        <a:rPr lang="ja-JP" altLang="de-DE" dirty="0"/>
                        <a:t>古</a:t>
                      </a:r>
                      <a:r>
                        <a:rPr lang="de-DE" altLang="ja-JP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63958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Gebäude</a:t>
                      </a:r>
                      <a:r>
                        <a:rPr lang="ja-JP" altLang="de-DE" baseline="0" dirty="0"/>
                        <a:t>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建物</a:t>
                      </a:r>
                      <a:r>
                        <a:rPr lang="de-DE" altLang="ja-JP" dirty="0"/>
                        <a:t>)    –n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heiß (</a:t>
                      </a:r>
                      <a:r>
                        <a:rPr lang="ja-JP" altLang="de-DE" dirty="0"/>
                        <a:t>熱・暑）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kalt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冷・寒</a:t>
                      </a:r>
                      <a:r>
                        <a:rPr lang="de-DE" altLang="ja-JP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48640"/>
                  </a:ext>
                </a:extLst>
              </a:tr>
              <a:tr h="52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Han</a:t>
                      </a:r>
                      <a:r>
                        <a:rPr lang="de-DE" altLang="ja-JP" dirty="0"/>
                        <a:t>dy (</a:t>
                      </a:r>
                      <a:r>
                        <a:rPr lang="ja-JP" altLang="de-DE" dirty="0"/>
                        <a:t>携帯</a:t>
                      </a:r>
                      <a:r>
                        <a:rPr lang="de-DE" altLang="ja-JP" dirty="0"/>
                        <a:t>)    –s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warm (</a:t>
                      </a:r>
                      <a:r>
                        <a:rPr lang="ja-JP" altLang="de-DE" dirty="0"/>
                        <a:t>暖）</a:t>
                      </a:r>
                      <a:endParaRPr lang="de-DE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kühl (</a:t>
                      </a:r>
                      <a:r>
                        <a:rPr lang="ja-JP" altLang="de-DE" dirty="0"/>
                        <a:t>涼</a:t>
                      </a:r>
                      <a:r>
                        <a:rPr lang="de-DE" altLang="ja-JP" dirty="0"/>
                        <a:t>)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05545"/>
                  </a:ext>
                </a:extLst>
              </a:tr>
              <a:tr h="62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</a:t>
                      </a:r>
                      <a:r>
                        <a:rPr lang="de-DE" altLang="ja-JP" dirty="0"/>
                        <a:t>Kind</a:t>
                      </a:r>
                      <a:r>
                        <a:rPr lang="de-DE" dirty="0"/>
                        <a:t>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子供</a:t>
                      </a:r>
                      <a:r>
                        <a:rPr lang="de-DE" altLang="ja-JP" dirty="0"/>
                        <a:t>)    -er</a:t>
                      </a:r>
                      <a:endParaRPr lang="de-DE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groß</a:t>
                      </a:r>
                      <a:r>
                        <a:rPr lang="ja-JP" altLang="de-DE" dirty="0"/>
                        <a:t>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大）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klein (</a:t>
                      </a:r>
                      <a:r>
                        <a:rPr lang="ja-JP" altLang="de-DE" dirty="0"/>
                        <a:t>小）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40536"/>
                  </a:ext>
                </a:extLst>
              </a:tr>
              <a:tr h="626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Kleid (</a:t>
                      </a:r>
                      <a:r>
                        <a:rPr lang="ja-JP" altLang="de-DE" dirty="0"/>
                        <a:t>ワンピース</a:t>
                      </a:r>
                      <a:r>
                        <a:rPr lang="de-DE" altLang="ja-JP" dirty="0"/>
                        <a:t>)  -er</a:t>
                      </a:r>
                      <a:endParaRPr lang="de-DE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leicht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軽・易</a:t>
                      </a:r>
                      <a:r>
                        <a:rPr lang="de-DE" altLang="ja-JP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schwer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重・難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06439"/>
                  </a:ext>
                </a:extLst>
              </a:tr>
              <a:tr h="392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Pferd (</a:t>
                      </a:r>
                      <a:r>
                        <a:rPr lang="ja-JP" altLang="de-DE" dirty="0"/>
                        <a:t>馬）</a:t>
                      </a:r>
                      <a:r>
                        <a:rPr lang="de-DE" altLang="ja-JP" dirty="0"/>
                        <a:t>-e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lang (</a:t>
                      </a:r>
                      <a:r>
                        <a:rPr lang="ja-JP" altLang="de-DE" dirty="0"/>
                        <a:t>長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kurz (</a:t>
                      </a:r>
                      <a:r>
                        <a:rPr lang="ja-JP" altLang="de-DE" dirty="0"/>
                        <a:t>短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52698"/>
                  </a:ext>
                </a:extLst>
              </a:tr>
              <a:tr h="357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</a:t>
                      </a:r>
                      <a:r>
                        <a:rPr lang="de-DE" altLang="ja-JP" dirty="0"/>
                        <a:t>t(</a:t>
                      </a:r>
                      <a:r>
                        <a:rPr lang="ja-JP" altLang="de-DE" dirty="0"/>
                        <a:t>赤</a:t>
                      </a:r>
                      <a:r>
                        <a:rPr lang="de-DE" altLang="ja-JP" dirty="0"/>
                        <a:t>)</a:t>
                      </a:r>
                      <a:r>
                        <a:rPr lang="en-US" dirty="0"/>
                        <a:t> gelb(</a:t>
                      </a:r>
                      <a:r>
                        <a:rPr lang="ja-JP" altLang="de-DE" dirty="0"/>
                        <a:t>黄</a:t>
                      </a:r>
                      <a:r>
                        <a:rPr lang="de-DE" altLang="ja-JP" dirty="0"/>
                        <a:t>)</a:t>
                      </a:r>
                      <a:r>
                        <a:rPr lang="en-US" dirty="0"/>
                        <a:t> blau(</a:t>
                      </a:r>
                      <a:r>
                        <a:rPr lang="ja-JP" altLang="de-DE" dirty="0"/>
                        <a:t>青</a:t>
                      </a:r>
                      <a:r>
                        <a:rPr lang="de-DE" altLang="ja-JP" dirty="0"/>
                        <a:t>)</a:t>
                      </a:r>
                      <a:r>
                        <a:rPr lang="en-US" dirty="0"/>
                        <a:t> gr</a:t>
                      </a:r>
                      <a:r>
                        <a:rPr lang="de-DE" dirty="0"/>
                        <a:t>ün(</a:t>
                      </a:r>
                      <a:r>
                        <a:rPr lang="ja-JP" altLang="de-DE" dirty="0"/>
                        <a:t>緑</a:t>
                      </a:r>
                      <a:r>
                        <a:rPr lang="de-DE" altLang="ja-JP" dirty="0"/>
                        <a:t>)</a:t>
                      </a:r>
                      <a:r>
                        <a:rPr lang="de-DE" dirty="0"/>
                        <a:t> rosa(</a:t>
                      </a:r>
                      <a:r>
                        <a:rPr lang="ja-JP" altLang="de-DE" dirty="0"/>
                        <a:t>桃</a:t>
                      </a:r>
                      <a:r>
                        <a:rPr lang="de-DE" altLang="ja-JP" dirty="0"/>
                        <a:t>)</a:t>
                      </a:r>
                      <a:r>
                        <a:rPr lang="de-DE" baseline="0" dirty="0"/>
                        <a:t> violett(</a:t>
                      </a:r>
                      <a:r>
                        <a:rPr lang="ja-JP" altLang="de-DE" baseline="0" dirty="0"/>
                        <a:t>紫</a:t>
                      </a:r>
                      <a:r>
                        <a:rPr lang="de-DE" altLang="ja-JP" baseline="0" dirty="0"/>
                        <a:t>)</a:t>
                      </a:r>
                      <a:r>
                        <a:rPr lang="de-DE" baseline="0" dirty="0"/>
                        <a:t> </a:t>
                      </a:r>
                      <a:endParaRPr lang="de-DE" dirty="0"/>
                    </a:p>
                    <a:p>
                      <a:r>
                        <a:rPr lang="de-DE" dirty="0"/>
                        <a:t>weiß(</a:t>
                      </a:r>
                      <a:r>
                        <a:rPr lang="ja-JP" altLang="de-DE" dirty="0"/>
                        <a:t>白</a:t>
                      </a:r>
                      <a:r>
                        <a:rPr lang="de-DE" altLang="ja-JP" dirty="0"/>
                        <a:t>)</a:t>
                      </a:r>
                      <a:r>
                        <a:rPr lang="de-DE" baseline="0" dirty="0"/>
                        <a:t> schwarz(</a:t>
                      </a:r>
                      <a:r>
                        <a:rPr lang="ja-JP" altLang="de-DE" baseline="0" dirty="0"/>
                        <a:t>黒</a:t>
                      </a:r>
                      <a:r>
                        <a:rPr lang="de-DE" altLang="ja-JP" baseline="0" dirty="0"/>
                        <a:t>)</a:t>
                      </a:r>
                      <a:r>
                        <a:rPr lang="de-DE" baseline="0" dirty="0"/>
                        <a:t> grau</a:t>
                      </a:r>
                      <a:r>
                        <a:rPr lang="de-DE" altLang="ja-JP" baseline="0" dirty="0"/>
                        <a:t>(</a:t>
                      </a:r>
                      <a:r>
                        <a:rPr lang="ja-JP" altLang="de-DE" baseline="0" dirty="0"/>
                        <a:t>灰</a:t>
                      </a:r>
                      <a:r>
                        <a:rPr lang="de-DE" altLang="ja-JP" baseline="0" dirty="0"/>
                        <a:t>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5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80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9210228" cy="792088"/>
          </a:xfrm>
        </p:spPr>
        <p:txBody>
          <a:bodyPr/>
          <a:lstStyle/>
          <a:p>
            <a:br>
              <a:rPr lang="de-DE" dirty="0">
                <a:latin typeface="+mn-lt"/>
              </a:rPr>
            </a:br>
            <a:r>
              <a:rPr lang="de-DE" sz="3200" dirty="0">
                <a:solidFill>
                  <a:srgbClr val="666699"/>
                </a:solidFill>
                <a:latin typeface="+mn-lt"/>
              </a:rPr>
              <a:t>Wie war/waren es</a:t>
            </a:r>
            <a:r>
              <a:rPr lang="ja-JP" altLang="de-DE" sz="3200" dirty="0">
                <a:solidFill>
                  <a:srgbClr val="666699"/>
                </a:solidFill>
                <a:latin typeface="+mn-lt"/>
              </a:rPr>
              <a:t> </a:t>
            </a:r>
            <a:r>
              <a:rPr lang="de-DE" sz="3200" dirty="0">
                <a:solidFill>
                  <a:srgbClr val="666699"/>
                </a:solidFill>
                <a:latin typeface="+mn-lt"/>
              </a:rPr>
              <a:t>?</a:t>
            </a:r>
            <a:r>
              <a:rPr lang="ja-JP" altLang="de-DE" sz="3200" dirty="0">
                <a:solidFill>
                  <a:srgbClr val="666699"/>
                </a:solidFill>
                <a:latin typeface="+mn-lt"/>
              </a:rPr>
              <a:t>　</a:t>
            </a:r>
            <a:r>
              <a:rPr lang="de-DE" sz="3200" dirty="0">
                <a:solidFill>
                  <a:srgbClr val="666699"/>
                </a:solidFill>
                <a:latin typeface="+mn-lt"/>
              </a:rPr>
              <a:t>Es</a:t>
            </a:r>
            <a:r>
              <a:rPr lang="ja-JP" altLang="de-DE" sz="3200" dirty="0">
                <a:solidFill>
                  <a:srgbClr val="666699"/>
                </a:solidFill>
                <a:latin typeface="+mn-lt"/>
              </a:rPr>
              <a:t> </a:t>
            </a:r>
            <a:r>
              <a:rPr lang="de-DE" altLang="ja-JP" sz="3200" dirty="0">
                <a:solidFill>
                  <a:srgbClr val="666699"/>
                </a:solidFill>
                <a:latin typeface="+mn-lt"/>
              </a:rPr>
              <a:t>war/waren </a:t>
            </a:r>
            <a:r>
              <a:rPr lang="de-DE" sz="3200" dirty="0">
                <a:solidFill>
                  <a:srgbClr val="666699"/>
                </a:solidFill>
                <a:latin typeface="+mn-lt"/>
              </a:rPr>
              <a:t>[</a:t>
            </a:r>
            <a:r>
              <a:rPr lang="ja-JP" altLang="de-DE" sz="3200" dirty="0">
                <a:solidFill>
                  <a:srgbClr val="666699"/>
                </a:solidFill>
                <a:latin typeface="+mn-lt"/>
              </a:rPr>
              <a:t>形容詞</a:t>
            </a:r>
            <a:r>
              <a:rPr lang="de-DE" sz="3200" dirty="0">
                <a:solidFill>
                  <a:srgbClr val="666699"/>
                </a:solidFill>
                <a:latin typeface="+mn-lt"/>
              </a:rPr>
              <a:t>Adj.]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18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0598"/>
              </p:ext>
            </p:extLst>
          </p:nvPr>
        </p:nvGraphicFramePr>
        <p:xfrm>
          <a:off x="632520" y="1052736"/>
          <a:ext cx="8352927" cy="544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52192413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161512027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835712795"/>
                    </a:ext>
                  </a:extLst>
                </a:gridCol>
              </a:tblGrid>
              <a:tr h="308955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593891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r>
                        <a:rPr lang="de-DE" dirty="0"/>
                        <a:t>die Prüfung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(</a:t>
                      </a:r>
                      <a:r>
                        <a:rPr lang="ja-JP" altLang="de-DE" dirty="0"/>
                        <a:t>試験</a:t>
                      </a:r>
                      <a:r>
                        <a:rPr lang="de-DE" altLang="ja-JP" dirty="0"/>
                        <a:t>) -en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toll</a:t>
                      </a:r>
                      <a:r>
                        <a:rPr lang="ja-JP" altLang="en-US" dirty="0"/>
                        <a:t>　</a:t>
                      </a:r>
                      <a:r>
                        <a:rPr lang="en-US" altLang="ja-JP" dirty="0"/>
                        <a:t>(</a:t>
                      </a:r>
                      <a:r>
                        <a:rPr lang="ja-JP" altLang="de-DE" dirty="0"/>
                        <a:t>すごい</a:t>
                      </a:r>
                      <a:r>
                        <a:rPr lang="en-US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so toll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4984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/>
                        <a:t>die neue Arbeit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仕事</a:t>
                      </a:r>
                      <a:r>
                        <a:rPr lang="ja-JP" altLang="de-DE" baseline="0" dirty="0"/>
                        <a:t>）</a:t>
                      </a:r>
                      <a:r>
                        <a:rPr lang="de-DE" baseline="0" dirty="0"/>
                        <a:t>   </a:t>
                      </a:r>
                      <a:endParaRPr lang="de-DE" dirty="0"/>
                    </a:p>
                    <a:p>
                      <a:r>
                        <a:rPr lang="de-DE" dirty="0"/>
                        <a:t>der neue (Neben-)Job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super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öd</a:t>
                      </a:r>
                      <a:r>
                        <a:rPr lang="de-DE" altLang="ja-JP" i="1" dirty="0"/>
                        <a:t>(</a:t>
                      </a:r>
                      <a:r>
                        <a:rPr lang="ja-JP" altLang="de-DE" i="1" dirty="0"/>
                        <a:t>退屈）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3817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/>
                        <a:t>der Film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映画</a:t>
                      </a:r>
                      <a:r>
                        <a:rPr lang="de-DE" altLang="ja-JP" dirty="0"/>
                        <a:t>)  -e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wahnsinnig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1600" i="1" dirty="0"/>
                        <a:t>(</a:t>
                      </a:r>
                      <a:r>
                        <a:rPr lang="ja-JP" altLang="de-DE" sz="1600" i="1" dirty="0"/>
                        <a:t>気が狂うほどすごい</a:t>
                      </a:r>
                      <a:r>
                        <a:rPr lang="de-DE" altLang="ja-JP" sz="1600" i="1" dirty="0"/>
                        <a:t>)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blöd</a:t>
                      </a:r>
                      <a:r>
                        <a:rPr lang="ja-JP" altLang="de-DE" i="1" baseline="0" dirty="0"/>
                        <a:t>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バカみたい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63958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/>
                        <a:t>der Vortrag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講演</a:t>
                      </a:r>
                      <a:r>
                        <a:rPr lang="de-DE" altLang="ja-JP" dirty="0"/>
                        <a:t>) </a:t>
                      </a:r>
                      <a:r>
                        <a:rPr lang="de-DE" altLang="ja-JP" baseline="0" dirty="0"/>
                        <a:t> -</a:t>
                      </a:r>
                      <a:r>
                        <a:rPr lang="de-DE" altLang="ja-JP" baseline="0" dirty="0" err="1"/>
                        <a:t>äge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/>
                        <a:t>lustig(</a:t>
                      </a:r>
                      <a:r>
                        <a:rPr lang="ja-JP" altLang="de-DE" dirty="0"/>
                        <a:t>面白い）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langweilig</a:t>
                      </a:r>
                      <a:r>
                        <a:rPr lang="de-DE" dirty="0"/>
                        <a:t> (</a:t>
                      </a:r>
                      <a:r>
                        <a:rPr lang="ja-JP" altLang="de-DE" dirty="0"/>
                        <a:t>退屈</a:t>
                      </a:r>
                      <a:r>
                        <a:rPr lang="en-US" altLang="ja-JP" dirty="0"/>
                        <a:t>)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48640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r>
                        <a:rPr lang="de-DE" dirty="0"/>
                        <a:t>die Vorlesung</a:t>
                      </a:r>
                      <a:r>
                        <a:rPr lang="de-DE" baseline="0" dirty="0"/>
                        <a:t> (</a:t>
                      </a:r>
                      <a:r>
                        <a:rPr lang="ja-JP" altLang="de-DE" baseline="0" dirty="0"/>
                        <a:t>講義</a:t>
                      </a:r>
                      <a:r>
                        <a:rPr lang="de-DE" altLang="ja-JP" baseline="0" dirty="0"/>
                        <a:t>) –en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interessant (</a:t>
                      </a:r>
                      <a:r>
                        <a:rPr lang="ja-JP" altLang="de-DE" dirty="0"/>
                        <a:t>興味深い）</a:t>
                      </a:r>
                      <a:endParaRPr lang="de-DE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uninteressant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(</a:t>
                      </a:r>
                      <a:r>
                        <a:rPr lang="ja-JP" altLang="de-DE" dirty="0"/>
                        <a:t>興味がわかない</a:t>
                      </a:r>
                      <a:r>
                        <a:rPr lang="de-DE" altLang="ja-JP" dirty="0"/>
                        <a:t>)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05545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Interview</a:t>
                      </a:r>
                      <a:r>
                        <a:rPr lang="de-DE" baseline="0" dirty="0"/>
                        <a:t> (</a:t>
                      </a:r>
                      <a:r>
                        <a:rPr lang="ja-JP" altLang="de-DE" baseline="0" dirty="0"/>
                        <a:t>面接</a:t>
                      </a:r>
                      <a:r>
                        <a:rPr lang="de-DE" altLang="ja-JP" baseline="0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hübsch</a:t>
                      </a:r>
                      <a:r>
                        <a:rPr lang="ja-JP" altLang="de-DE" dirty="0"/>
                        <a:t>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きれい）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hässlich (</a:t>
                      </a:r>
                      <a:r>
                        <a:rPr lang="ja-JP" altLang="de-DE" dirty="0"/>
                        <a:t>醜い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40536"/>
                  </a:ext>
                </a:extLst>
              </a:tr>
              <a:tr h="53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Mädchen  </a:t>
                      </a:r>
                      <a:r>
                        <a:rPr lang="de-DE" altLang="ja-JP" dirty="0"/>
                        <a:t> 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lecker 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おいしい</a:t>
                      </a:r>
                      <a:r>
                        <a:rPr lang="de-DE" altLang="ja-JP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enttäuschend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期待外れ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06439"/>
                  </a:ext>
                </a:extLst>
              </a:tr>
              <a:tr h="400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</a:t>
                      </a:r>
                      <a:r>
                        <a:rPr lang="de-DE" baseline="0" dirty="0"/>
                        <a:t> Musical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locker (</a:t>
                      </a:r>
                      <a:r>
                        <a:rPr lang="ja-JP" altLang="de-DE" dirty="0"/>
                        <a:t>緩い</a:t>
                      </a:r>
                      <a:r>
                        <a:rPr lang="de-DE" altLang="ja-JP" dirty="0"/>
                        <a:t>/</a:t>
                      </a:r>
                      <a:r>
                        <a:rPr lang="ja-JP" altLang="de-DE" dirty="0"/>
                        <a:t>楽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/>
                        <a:t>anstrengend(</a:t>
                      </a:r>
                      <a:r>
                        <a:rPr lang="ja-JP" altLang="de-DE" dirty="0"/>
                        <a:t>大変だ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52698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</a:t>
                      </a:r>
                      <a:r>
                        <a:rPr lang="de-DE" baseline="0" dirty="0"/>
                        <a:t> Restaurant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</a:t>
                      </a:r>
                      <a:r>
                        <a:rPr lang="de-DE" altLang="ja-JP" dirty="0"/>
                        <a:t>t(</a:t>
                      </a:r>
                      <a:r>
                        <a:rPr lang="ja-JP" altLang="de-DE" dirty="0"/>
                        <a:t>赤</a:t>
                      </a:r>
                      <a:r>
                        <a:rPr lang="de-DE" altLang="ja-JP" dirty="0"/>
                        <a:t>)</a:t>
                      </a:r>
                      <a:r>
                        <a:rPr lang="en-US" dirty="0"/>
                        <a:t> gelb(</a:t>
                      </a:r>
                      <a:r>
                        <a:rPr lang="ja-JP" altLang="de-DE" dirty="0"/>
                        <a:t>黄</a:t>
                      </a:r>
                      <a:r>
                        <a:rPr lang="de-DE" altLang="ja-JP" dirty="0"/>
                        <a:t>)</a:t>
                      </a:r>
                      <a:r>
                        <a:rPr lang="en-US" dirty="0"/>
                        <a:t> blau(</a:t>
                      </a:r>
                      <a:r>
                        <a:rPr lang="ja-JP" altLang="de-DE" dirty="0"/>
                        <a:t>青</a:t>
                      </a:r>
                      <a:r>
                        <a:rPr lang="de-DE" altLang="ja-JP" dirty="0"/>
                        <a:t>)</a:t>
                      </a:r>
                      <a:r>
                        <a:rPr lang="en-US" dirty="0"/>
                        <a:t> gr</a:t>
                      </a:r>
                      <a:r>
                        <a:rPr lang="de-DE" dirty="0"/>
                        <a:t>ün(</a:t>
                      </a:r>
                      <a:r>
                        <a:rPr lang="ja-JP" altLang="de-DE" dirty="0"/>
                        <a:t>緑</a:t>
                      </a:r>
                      <a:r>
                        <a:rPr lang="de-DE" altLang="ja-JP" dirty="0"/>
                        <a:t>)</a:t>
                      </a:r>
                      <a:r>
                        <a:rPr lang="de-DE" dirty="0"/>
                        <a:t> rosa(</a:t>
                      </a:r>
                      <a:r>
                        <a:rPr lang="ja-JP" altLang="de-DE" dirty="0"/>
                        <a:t>桃</a:t>
                      </a:r>
                      <a:r>
                        <a:rPr lang="de-DE" altLang="ja-JP" dirty="0"/>
                        <a:t>)</a:t>
                      </a:r>
                      <a:r>
                        <a:rPr lang="de-DE" baseline="0" dirty="0"/>
                        <a:t> violett(</a:t>
                      </a:r>
                      <a:r>
                        <a:rPr lang="ja-JP" altLang="de-DE" baseline="0" dirty="0"/>
                        <a:t>紫</a:t>
                      </a:r>
                      <a:r>
                        <a:rPr lang="de-DE" altLang="ja-JP" baseline="0" dirty="0"/>
                        <a:t>)</a:t>
                      </a:r>
                      <a:r>
                        <a:rPr lang="de-DE" baseline="0" dirty="0"/>
                        <a:t> </a:t>
                      </a:r>
                      <a:endParaRPr lang="de-DE" dirty="0"/>
                    </a:p>
                    <a:p>
                      <a:r>
                        <a:rPr lang="de-DE" dirty="0"/>
                        <a:t>weiß(</a:t>
                      </a:r>
                      <a:r>
                        <a:rPr lang="ja-JP" altLang="de-DE" dirty="0"/>
                        <a:t>白</a:t>
                      </a:r>
                      <a:r>
                        <a:rPr lang="de-DE" altLang="ja-JP" dirty="0"/>
                        <a:t>)</a:t>
                      </a:r>
                      <a:r>
                        <a:rPr lang="de-DE" baseline="0" dirty="0"/>
                        <a:t> schwarz(</a:t>
                      </a:r>
                      <a:r>
                        <a:rPr lang="ja-JP" altLang="de-DE" baseline="0" dirty="0"/>
                        <a:t>黒</a:t>
                      </a:r>
                      <a:r>
                        <a:rPr lang="de-DE" altLang="ja-JP" baseline="0" dirty="0"/>
                        <a:t>)</a:t>
                      </a:r>
                      <a:r>
                        <a:rPr lang="de-DE" baseline="0" dirty="0"/>
                        <a:t> grau</a:t>
                      </a:r>
                      <a:r>
                        <a:rPr lang="de-DE" altLang="ja-JP" baseline="0" dirty="0"/>
                        <a:t>(</a:t>
                      </a:r>
                      <a:r>
                        <a:rPr lang="ja-JP" altLang="de-DE" baseline="0" dirty="0"/>
                        <a:t>灰</a:t>
                      </a:r>
                      <a:r>
                        <a:rPr lang="de-DE" altLang="ja-JP" baseline="0" dirty="0"/>
                        <a:t>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5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09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990947"/>
          </a:xfrm>
        </p:spPr>
        <p:txBody>
          <a:bodyPr/>
          <a:lstStyle/>
          <a:p>
            <a:r>
              <a:rPr lang="ja-JP" altLang="de-DE" dirty="0">
                <a:latin typeface="+mn-lt"/>
              </a:rPr>
              <a:t>　</a:t>
            </a:r>
            <a:r>
              <a:rPr lang="de-DE" altLang="ja-JP" dirty="0">
                <a:latin typeface="+mn-lt"/>
              </a:rPr>
              <a:t>Es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ist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mir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………</a:t>
            </a:r>
            <a:r>
              <a:rPr lang="ja-JP" altLang="de-DE" dirty="0">
                <a:latin typeface="+mn-lt"/>
              </a:rPr>
              <a:t>主観的な表現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600" dirty="0"/>
              <a:t>形容詞</a:t>
            </a:r>
            <a:endParaRPr lang="de-DE" sz="2600" dirty="0"/>
          </a:p>
          <a:p>
            <a:r>
              <a:rPr lang="de-DE" sz="2600" dirty="0"/>
              <a:t>kalt, heiß, </a:t>
            </a:r>
            <a:r>
              <a:rPr lang="de-DE" altLang="ja-JP" sz="2400" dirty="0"/>
              <a:t>(</a:t>
            </a:r>
            <a:r>
              <a:rPr lang="ja-JP" altLang="de-DE" sz="2400" dirty="0"/>
              <a:t>寒い、暑い</a:t>
            </a:r>
            <a:r>
              <a:rPr lang="de-DE" altLang="ja-JP" sz="2400" dirty="0"/>
              <a:t>)</a:t>
            </a:r>
            <a:r>
              <a:rPr lang="ja-JP" altLang="en-US" sz="2400" dirty="0"/>
              <a:t>：</a:t>
            </a:r>
            <a:r>
              <a:rPr lang="de-DE" altLang="ja-JP" sz="2600" dirty="0"/>
              <a:t>zu kalt/zu heiß</a:t>
            </a:r>
            <a:endParaRPr lang="de-DE" sz="2600" dirty="0"/>
          </a:p>
          <a:p>
            <a:r>
              <a:rPr lang="de-DE" sz="2600" dirty="0"/>
              <a:t>unangenehm</a:t>
            </a:r>
            <a:r>
              <a:rPr lang="de-DE" sz="2400" dirty="0"/>
              <a:t>(</a:t>
            </a:r>
            <a:r>
              <a:rPr lang="ja-JP" altLang="de-DE" sz="2400" dirty="0"/>
              <a:t>不愉快</a:t>
            </a:r>
            <a:r>
              <a:rPr lang="de-DE" altLang="ja-JP" sz="2400" dirty="0"/>
              <a:t>)</a:t>
            </a:r>
            <a:r>
              <a:rPr lang="de-DE" sz="2600" dirty="0"/>
              <a:t>, </a:t>
            </a:r>
            <a:r>
              <a:rPr lang="de-DE" altLang="ja-JP" sz="2400" dirty="0"/>
              <a:t>angenehm (</a:t>
            </a:r>
            <a:r>
              <a:rPr lang="ja-JP" altLang="de-DE" sz="2400" dirty="0"/>
              <a:t>心地よい</a:t>
            </a:r>
            <a:r>
              <a:rPr lang="de-DE" altLang="ja-JP" sz="2400" dirty="0"/>
              <a:t>),</a:t>
            </a:r>
            <a:r>
              <a:rPr lang="de-DE" sz="2600" dirty="0"/>
              <a:t> </a:t>
            </a:r>
          </a:p>
          <a:p>
            <a:r>
              <a:rPr lang="de-DE" dirty="0"/>
              <a:t>peinlich </a:t>
            </a:r>
            <a:r>
              <a:rPr lang="de-DE" sz="2400" dirty="0"/>
              <a:t>(</a:t>
            </a:r>
            <a:r>
              <a:rPr lang="ja-JP" altLang="de-DE" sz="2400" dirty="0"/>
              <a:t>恥ずかしい）</a:t>
            </a:r>
            <a:endParaRPr lang="de-DE" altLang="ja-JP" sz="2400" dirty="0"/>
          </a:p>
          <a:p>
            <a:r>
              <a:rPr lang="de-DE" sz="2600" dirty="0"/>
              <a:t>zu viel </a:t>
            </a:r>
            <a:r>
              <a:rPr lang="de-DE" sz="2400" dirty="0"/>
              <a:t>(</a:t>
            </a:r>
            <a:r>
              <a:rPr lang="ja-JP" altLang="de-DE" sz="2400" dirty="0"/>
              <a:t>ひどすぎてついていけない</a:t>
            </a:r>
            <a:r>
              <a:rPr lang="en-US" altLang="ja-JP" sz="2400" dirty="0"/>
              <a:t>/</a:t>
            </a:r>
            <a:r>
              <a:rPr lang="ja-JP" altLang="en-US" sz="2400" dirty="0"/>
              <a:t>嫌である</a:t>
            </a:r>
            <a:r>
              <a:rPr lang="de-DE" altLang="ja-JP" sz="2400" dirty="0"/>
              <a:t>),</a:t>
            </a:r>
            <a:r>
              <a:rPr lang="ja-JP" altLang="de-DE" sz="2400" dirty="0"/>
              <a:t> </a:t>
            </a:r>
            <a:r>
              <a:rPr lang="en-US" altLang="ja-JP" sz="2400" dirty="0"/>
              <a:t>zu </a:t>
            </a:r>
            <a:r>
              <a:rPr lang="en-US" altLang="ja-JP" sz="2400" dirty="0" err="1"/>
              <a:t>lang</a:t>
            </a:r>
            <a:endParaRPr lang="de-DE" sz="2400" dirty="0"/>
          </a:p>
          <a:p>
            <a:r>
              <a:rPr lang="de-DE" sz="2600" dirty="0"/>
              <a:t>egal, gleich</a:t>
            </a:r>
            <a:r>
              <a:rPr lang="ja-JP" altLang="de-DE" sz="2600" dirty="0"/>
              <a:t>　</a:t>
            </a:r>
            <a:r>
              <a:rPr lang="de-DE" altLang="ja-JP" sz="2400" dirty="0"/>
              <a:t>(</a:t>
            </a:r>
            <a:r>
              <a:rPr lang="ja-JP" altLang="de-DE" sz="2400" dirty="0"/>
              <a:t>どうでもよい</a:t>
            </a:r>
            <a:r>
              <a:rPr lang="de-DE" altLang="ja-JP" sz="2400" dirty="0"/>
              <a:t>)</a:t>
            </a:r>
            <a:endParaRPr lang="de-DE" sz="2400" dirty="0"/>
          </a:p>
          <a:p>
            <a:r>
              <a:rPr lang="en-US" altLang="ja-JP" sz="2600" dirty="0"/>
              <a:t>s</a:t>
            </a:r>
            <a:r>
              <a:rPr lang="de-DE" sz="2600" dirty="0" err="1"/>
              <a:t>icher</a:t>
            </a:r>
            <a:r>
              <a:rPr lang="ja-JP" altLang="de-DE" sz="2600" dirty="0"/>
              <a:t>　</a:t>
            </a:r>
            <a:r>
              <a:rPr lang="de-DE" altLang="ja-JP" sz="2400" dirty="0"/>
              <a:t>(</a:t>
            </a:r>
            <a:r>
              <a:rPr lang="ja-JP" altLang="de-DE" sz="2400" dirty="0"/>
              <a:t>確信している</a:t>
            </a:r>
            <a:r>
              <a:rPr lang="de-DE" altLang="ja-JP" sz="2400" dirty="0"/>
              <a:t>)</a:t>
            </a:r>
            <a:endParaRPr lang="de-DE" sz="2400" dirty="0"/>
          </a:p>
          <a:p>
            <a:pPr marL="0" indent="0">
              <a:buNone/>
            </a:pPr>
            <a:r>
              <a:rPr lang="ja-JP" altLang="de-DE" sz="2600" dirty="0"/>
              <a:t>名詞</a:t>
            </a:r>
            <a:r>
              <a:rPr lang="de-DE" altLang="ja-JP" sz="2600" dirty="0"/>
              <a:t>, .... Zu .......</a:t>
            </a:r>
          </a:p>
          <a:p>
            <a:pPr>
              <a:buClr>
                <a:srgbClr val="666699"/>
              </a:buClr>
            </a:pPr>
            <a:r>
              <a:rPr lang="de-DE" sz="2400" dirty="0"/>
              <a:t>eine Ehre(</a:t>
            </a:r>
            <a:r>
              <a:rPr lang="ja-JP" altLang="de-DE" sz="2400" dirty="0"/>
              <a:t>名誉</a:t>
            </a:r>
            <a:r>
              <a:rPr lang="de-DE" altLang="ja-JP" sz="2400" dirty="0"/>
              <a:t>)</a:t>
            </a:r>
            <a:r>
              <a:rPr lang="de-DE" sz="2400" dirty="0"/>
              <a:t>, eine Freude</a:t>
            </a:r>
            <a:r>
              <a:rPr lang="de-DE" altLang="ja-JP" sz="2400" dirty="0"/>
              <a:t>(</a:t>
            </a:r>
            <a:r>
              <a:rPr lang="ja-JP" altLang="de-DE" sz="2400" dirty="0"/>
              <a:t>喜び）</a:t>
            </a:r>
            <a:endParaRPr lang="de-DE" sz="2400" dirty="0"/>
          </a:p>
          <a:p>
            <a:pPr>
              <a:buClr>
                <a:srgbClr val="666699"/>
              </a:buClr>
            </a:pPr>
            <a:r>
              <a:rPr lang="de-DE" sz="2400" dirty="0"/>
              <a:t>eine Selbstverständlichkeit</a:t>
            </a:r>
            <a:r>
              <a:rPr lang="de-DE" altLang="ja-JP" sz="2400" dirty="0"/>
              <a:t>(</a:t>
            </a:r>
            <a:r>
              <a:rPr lang="ja-JP" altLang="de-DE" sz="2400" dirty="0"/>
              <a:t>当然のこと</a:t>
            </a:r>
            <a:r>
              <a:rPr lang="de-DE" altLang="ja-JP" sz="2400" dirty="0"/>
              <a:t>)</a:t>
            </a:r>
            <a:r>
              <a:rPr lang="de-DE" sz="2400" dirty="0"/>
              <a:t>, </a:t>
            </a:r>
          </a:p>
          <a:p>
            <a:pPr>
              <a:buClr>
                <a:srgbClr val="666699"/>
              </a:buClr>
            </a:pPr>
            <a:r>
              <a:rPr lang="de-DE" sz="2400" dirty="0"/>
              <a:t>ein Bedürfnis</a:t>
            </a:r>
            <a:r>
              <a:rPr lang="de-DE" altLang="ja-JP" sz="2400" dirty="0"/>
              <a:t>(</a:t>
            </a:r>
            <a:r>
              <a:rPr lang="ja-JP" altLang="de-DE" sz="2400" dirty="0"/>
              <a:t>ぜひしたいと思うもの）</a:t>
            </a:r>
            <a:endParaRPr lang="de-DE" sz="2400" dirty="0"/>
          </a:p>
          <a:p>
            <a:pPr marL="0" indent="0">
              <a:buNone/>
            </a:pPr>
            <a:endParaRPr lang="de-DE" altLang="ja-JP" sz="2600" dirty="0"/>
          </a:p>
          <a:p>
            <a:pPr marL="0" indent="0">
              <a:buNone/>
            </a:pPr>
            <a:endParaRPr lang="de-DE" sz="2600" dirty="0"/>
          </a:p>
          <a:p>
            <a:endParaRPr lang="de-DE" sz="2600" dirty="0"/>
          </a:p>
          <a:p>
            <a:endParaRPr lang="de-DE" sz="2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447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>
                <a:latin typeface="+mn-lt"/>
              </a:rPr>
              <a:t>Wie spricht man Umlaute aus?</a:t>
            </a:r>
            <a:br>
              <a:rPr kumimoji="1" lang="de-DE" altLang="ja-JP" dirty="0">
                <a:latin typeface="+mn-lt"/>
              </a:rPr>
            </a:br>
            <a:r>
              <a:rPr kumimoji="1" lang="ja-JP" altLang="en-US" dirty="0">
                <a:latin typeface="+mn-lt"/>
              </a:rPr>
              <a:t>ウムラウトの発音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761" y="4365103"/>
            <a:ext cx="7811262" cy="1800201"/>
          </a:xfrm>
        </p:spPr>
        <p:txBody>
          <a:bodyPr>
            <a:normAutofit fontScale="25000" lnSpcReduction="20000"/>
          </a:bodyPr>
          <a:lstStyle/>
          <a:p>
            <a:pPr marL="1114425" lvl="3" indent="0">
              <a:buNone/>
            </a:pPr>
            <a:r>
              <a:rPr lang="en-US" altLang="ja-JP" sz="3575" dirty="0"/>
              <a:t>		</a:t>
            </a:r>
            <a:endParaRPr lang="de-DE" altLang="ja-JP" sz="3575" dirty="0"/>
          </a:p>
          <a:p>
            <a:pPr marL="0" indent="0">
              <a:buNone/>
            </a:pPr>
            <a:r>
              <a:rPr lang="en-US" altLang="ja-JP" sz="3575" dirty="0"/>
              <a:t>		</a:t>
            </a:r>
            <a:r>
              <a:rPr lang="de-DE" altLang="ja-JP" sz="3575" dirty="0"/>
              <a:t>	</a:t>
            </a:r>
            <a:r>
              <a:rPr lang="en-US" altLang="ja-JP" sz="3575" dirty="0"/>
              <a:t>	</a:t>
            </a:r>
            <a:endParaRPr kumimoji="1" lang="en-US" altLang="ja-JP" sz="8000" dirty="0"/>
          </a:p>
          <a:p>
            <a:pPr>
              <a:lnSpc>
                <a:spcPct val="120000"/>
              </a:lnSpc>
            </a:pPr>
            <a:r>
              <a:rPr lang="ja-JP" altLang="en-US" sz="8000" dirty="0"/>
              <a:t>まず舌の位置を固定してから、徐々に口の形を変えていく練習をする。</a:t>
            </a:r>
            <a:endParaRPr lang="en-US" altLang="ja-JP" sz="8000" dirty="0"/>
          </a:p>
          <a:p>
            <a:pPr>
              <a:lnSpc>
                <a:spcPct val="120000"/>
              </a:lnSpc>
            </a:pPr>
            <a:r>
              <a:rPr kumimoji="1" lang="ja-JP" altLang="en-US" sz="8000" dirty="0"/>
              <a:t>例</a:t>
            </a:r>
            <a:r>
              <a:rPr kumimoji="1" lang="de-DE" altLang="ja-JP" sz="8000" dirty="0"/>
              <a:t>Ö</a:t>
            </a:r>
            <a:r>
              <a:rPr kumimoji="1" lang="ja-JP" altLang="en-US" sz="8000" dirty="0"/>
              <a:t>：エーと言いながら徐々にオの口に丸めていく。その際、舌が宙に浮くとオに</a:t>
            </a:r>
            <a:r>
              <a:rPr lang="ja-JP" altLang="en-US" sz="8000" dirty="0"/>
              <a:t>なって</a:t>
            </a:r>
            <a:r>
              <a:rPr kumimoji="1" lang="ja-JP" altLang="en-US" sz="8000" dirty="0"/>
              <a:t>しまうので注意。</a:t>
            </a:r>
          </a:p>
          <a:p>
            <a:pPr marL="0" indent="0">
              <a:buNone/>
            </a:pPr>
            <a:r>
              <a:rPr lang="en-US" altLang="ja-JP" sz="3575" dirty="0"/>
              <a:t>	</a:t>
            </a:r>
            <a:endParaRPr lang="de-DE" altLang="ja-JP" sz="3575" dirty="0"/>
          </a:p>
          <a:p>
            <a:pPr marL="0" indent="0">
              <a:buNone/>
            </a:pPr>
            <a:r>
              <a:rPr lang="de-DE" altLang="ja-JP" sz="3575" dirty="0"/>
              <a:t>	</a:t>
            </a:r>
            <a:r>
              <a:rPr lang="en-US" altLang="ja-JP" sz="3575" dirty="0"/>
              <a:t>	</a:t>
            </a:r>
          </a:p>
          <a:p>
            <a:endParaRPr kumimoji="1" lang="en-US" altLang="ja-JP" dirty="0"/>
          </a:p>
          <a:p>
            <a:endParaRPr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49402"/>
              </p:ext>
            </p:extLst>
          </p:nvPr>
        </p:nvGraphicFramePr>
        <p:xfrm>
          <a:off x="776536" y="1700808"/>
          <a:ext cx="7079827" cy="261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舌の位置</a:t>
                      </a:r>
                      <a:endParaRPr lang="de-DE" sz="20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口の形</a:t>
                      </a:r>
                      <a:endParaRPr lang="de-DE" sz="20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DE" altLang="ja-JP" sz="4400" dirty="0"/>
                        <a:t>Ü  (UI)	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I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 U</a:t>
                      </a:r>
                      <a:r>
                        <a:rPr lang="de-DE" altLang="ja-JP" sz="4400" dirty="0"/>
                        <a:t>	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de-DE" altLang="ja-JP" sz="4400" dirty="0"/>
                        <a:t>Ö  (OE)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de-DE" sz="4400" baseline="0" dirty="0"/>
                        <a:t>  </a:t>
                      </a:r>
                      <a:r>
                        <a:rPr lang="en-US" altLang="ja-JP" sz="4400" dirty="0"/>
                        <a:t>E	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O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4400" dirty="0"/>
                        <a:t>Ä  (</a:t>
                      </a:r>
                      <a:r>
                        <a:rPr lang="de-DE" altLang="ja-JP" sz="4400" dirty="0" err="1"/>
                        <a:t>AE</a:t>
                      </a:r>
                      <a:r>
                        <a:rPr lang="ja-JP" altLang="de-DE" sz="4400" dirty="0"/>
                        <a:t>）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E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400" dirty="0"/>
                        <a:t>A</a:t>
                      </a:r>
                      <a:endParaRPr lang="de-DE" sz="4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10029019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512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数字 </a:t>
            </a:r>
            <a:r>
              <a:rPr lang="de-DE" altLang="ja-JP" dirty="0">
                <a:latin typeface="+mn-lt"/>
              </a:rPr>
              <a:t>Ⅲ</a:t>
            </a:r>
            <a:endParaRPr lang="de-DE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200 = </a:t>
                </a:r>
                <a:r>
                  <a:rPr lang="de-DE" dirty="0" err="1"/>
                  <a:t>zwei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|</a:t>
                </a:r>
                <a:r>
                  <a:rPr lang="de-DE" dirty="0" err="1"/>
                  <a:t>hundert</a:t>
                </a:r>
                <a:endParaRPr lang="de-DE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1000 = </a:t>
                </a:r>
                <a:r>
                  <a:rPr lang="de-DE" dirty="0" err="1"/>
                  <a:t>ein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|</a:t>
                </a:r>
                <a:r>
                  <a:rPr lang="de-DE" dirty="0" err="1"/>
                  <a:t>tausend</a:t>
                </a:r>
                <a:r>
                  <a:rPr lang="de-DE" dirty="0"/>
                  <a:t>, 10.000 = zehn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|</a:t>
                </a:r>
                <a:r>
                  <a:rPr lang="de-DE" dirty="0"/>
                  <a:t>tausend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  <a:r>
                  <a:rPr lang="de-DE" dirty="0"/>
                  <a:t>000</a:t>
                </a:r>
                <a:r>
                  <a:rPr lang="de-DE" dirty="0">
                    <a:solidFill>
                      <a:srgbClr val="FF0000"/>
                    </a:solidFill>
                  </a:rPr>
                  <a:t>.</a:t>
                </a:r>
                <a:r>
                  <a:rPr lang="de-DE" dirty="0"/>
                  <a:t>000</a:t>
                </a:r>
                <a:r>
                  <a:rPr lang="de-DE" dirty="0">
                    <a:solidFill>
                      <a:srgbClr val="FF0000"/>
                    </a:solidFill>
                  </a:rPr>
                  <a:t>,</a:t>
                </a:r>
                <a:r>
                  <a:rPr lang="de-DE" dirty="0"/>
                  <a:t>00 = eine Million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10,5 (</a:t>
                </a:r>
                <a:r>
                  <a:rPr lang="ja-JP" altLang="de-DE" dirty="0"/>
                  <a:t>小数点はコンマ！）　</a:t>
                </a:r>
                <a:r>
                  <a:rPr lang="de-DE" altLang="ja-JP" dirty="0"/>
                  <a:t>= zehn Komma fünf</a:t>
                </a:r>
                <a:endParaRPr lang="de-DE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- 0, 5 = Minus null Komma fünf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dirty="0"/>
                  <a:t>1/3 = ein Drittel,  2/5 = zwei Fünftel 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=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a quadrat(</a:t>
                </a:r>
                <a:r>
                  <a:rPr lang="en-US" altLang="ja-JP" dirty="0" err="1"/>
                  <a:t>hoch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zwei</a:t>
                </a:r>
                <a:r>
                  <a:rPr lang="en-US" altLang="ja-JP" dirty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Wurzel</a:t>
                </a:r>
                <a:r>
                  <a:rPr lang="en-US" dirty="0"/>
                  <a:t> </a:t>
                </a:r>
                <a:r>
                  <a:rPr lang="en-US" dirty="0" err="1"/>
                  <a:t>aus</a:t>
                </a:r>
                <a:r>
                  <a:rPr lang="en-US" dirty="0"/>
                  <a:t> 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4" t="-14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1556792"/>
            <a:ext cx="6878147" cy="5102352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spät ist es?</a:t>
            </a:r>
            <a:r>
              <a:rPr lang="ja-JP" altLang="de-DE" dirty="0"/>
              <a:t>　</a:t>
            </a:r>
            <a:r>
              <a:rPr lang="de-DE" altLang="ja-JP" dirty="0"/>
              <a:t>Es ist drei Uhr.</a:t>
            </a:r>
            <a:endParaRPr lang="de-DE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2832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Wie spät ist es?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536" y="1687514"/>
            <a:ext cx="8915400" cy="4530725"/>
          </a:xfrm>
        </p:spPr>
        <p:txBody>
          <a:bodyPr/>
          <a:lstStyle/>
          <a:p>
            <a:r>
              <a:rPr lang="de-DE" dirty="0"/>
              <a:t>(Es ist) halb eins (12 Uhr 30) . </a:t>
            </a:r>
          </a:p>
          <a:p>
            <a:r>
              <a:rPr lang="de-DE" dirty="0"/>
              <a:t>(Es ist) Viertel nach </a:t>
            </a:r>
            <a:r>
              <a:rPr lang="de-DE" altLang="ja-JP" dirty="0"/>
              <a:t>sieben (7 Uhr 15).</a:t>
            </a:r>
            <a:endParaRPr lang="de-DE" dirty="0"/>
          </a:p>
          <a:p>
            <a:r>
              <a:rPr lang="de-DE" dirty="0"/>
              <a:t>(Es ist) Viertel vor neun (8 Uhr 45).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ãEs ist viertel vor neueãã®ç»åæ¤ç´¢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85" y="3719872"/>
            <a:ext cx="2411053" cy="24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Es ist viertel vor neueãã®ç»åæ¤ç´¢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49" y="3719872"/>
            <a:ext cx="2427751" cy="24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ãEs ist viertel nach 7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8" descr="ãEs ist viertel nach 7ãã®ç»åæ¤ç´¢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6" name="Picture 12" descr="ãEs ist viertel nach 7ãã®ç»åæ¤ç´¢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3719872"/>
            <a:ext cx="2592288" cy="25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3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8958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Temporal  </a:t>
            </a:r>
            <a:r>
              <a:rPr lang="ja-JP" altLang="en-US" dirty="0">
                <a:latin typeface="+mn-lt"/>
              </a:rPr>
              <a:t>時を表す言葉</a:t>
            </a:r>
            <a:endParaRPr lang="de-DE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8544" y="1535113"/>
            <a:ext cx="2369468" cy="639762"/>
          </a:xfrm>
        </p:spPr>
        <p:txBody>
          <a:bodyPr/>
          <a:lstStyle/>
          <a:p>
            <a:pPr algn="ctr"/>
            <a:r>
              <a:rPr lang="ja-JP" altLang="de-DE" dirty="0"/>
              <a:t>日</a:t>
            </a:r>
            <a:r>
              <a:rPr lang="de-DE" altLang="ja-JP" dirty="0"/>
              <a:t>	</a:t>
            </a:r>
            <a:endParaRPr lang="de-DE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9276" y="2157056"/>
            <a:ext cx="2875573" cy="449448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heute        (</a:t>
            </a:r>
            <a:r>
              <a:rPr lang="ja-JP" altLang="de-DE" dirty="0"/>
              <a:t>今日）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morgen     </a:t>
            </a:r>
            <a:r>
              <a:rPr lang="de-DE" altLang="ja-JP" dirty="0"/>
              <a:t>(</a:t>
            </a:r>
            <a:r>
              <a:rPr lang="ja-JP" altLang="de-DE" dirty="0"/>
              <a:t>明日）　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gestern</a:t>
            </a:r>
            <a:r>
              <a:rPr lang="ja-JP" altLang="de-DE" dirty="0"/>
              <a:t>     </a:t>
            </a:r>
            <a:r>
              <a:rPr lang="de-DE" altLang="ja-JP" dirty="0"/>
              <a:t>(</a:t>
            </a:r>
            <a:r>
              <a:rPr lang="ja-JP" altLang="de-DE" dirty="0"/>
              <a:t>昨日</a:t>
            </a:r>
            <a:r>
              <a:rPr lang="de-DE" altLang="ja-JP" dirty="0"/>
              <a:t>)</a:t>
            </a:r>
            <a:endParaRPr lang="de-DE" dirty="0"/>
          </a:p>
          <a:p>
            <a:pPr marL="0" indent="0">
              <a:buNone/>
            </a:pPr>
            <a:r>
              <a:rPr lang="de-DE" altLang="ja-JP" dirty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de-DE" altLang="ja-JP" dirty="0"/>
              <a:t> Montag    (</a:t>
            </a:r>
            <a:r>
              <a:rPr lang="ja-JP" altLang="de-DE" dirty="0"/>
              <a:t>月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dirty="0"/>
              <a:t>      Dienstag</a:t>
            </a:r>
            <a:r>
              <a:rPr lang="ja-JP" altLang="de-DE" dirty="0"/>
              <a:t>  </a:t>
            </a:r>
            <a:r>
              <a:rPr lang="de-DE" altLang="ja-JP" dirty="0"/>
              <a:t>(</a:t>
            </a:r>
            <a:r>
              <a:rPr lang="ja-JP" altLang="de-DE" dirty="0"/>
              <a:t>火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Mittwoch</a:t>
            </a:r>
            <a:r>
              <a:rPr lang="ja-JP" altLang="de-DE" dirty="0"/>
              <a:t>  </a:t>
            </a:r>
            <a:r>
              <a:rPr lang="de-DE" altLang="ja-JP" dirty="0"/>
              <a:t>(</a:t>
            </a:r>
            <a:r>
              <a:rPr lang="ja-JP" altLang="de-DE" dirty="0"/>
              <a:t>水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Donnerstag (</a:t>
            </a:r>
            <a:r>
              <a:rPr lang="ja-JP" altLang="de-DE" dirty="0"/>
              <a:t>木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Freitag</a:t>
            </a:r>
            <a:r>
              <a:rPr lang="ja-JP" altLang="de-DE" dirty="0"/>
              <a:t>     </a:t>
            </a:r>
            <a:r>
              <a:rPr lang="de-DE" altLang="ja-JP" dirty="0"/>
              <a:t>(</a:t>
            </a:r>
            <a:r>
              <a:rPr lang="ja-JP" altLang="de-DE" dirty="0"/>
              <a:t>金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Samstag</a:t>
            </a:r>
            <a:r>
              <a:rPr lang="ja-JP" altLang="de-DE" dirty="0"/>
              <a:t>  </a:t>
            </a:r>
            <a:r>
              <a:rPr lang="de-DE" altLang="ja-JP" dirty="0"/>
              <a:t>(</a:t>
            </a:r>
            <a:r>
              <a:rPr lang="ja-JP" altLang="de-DE" dirty="0"/>
              <a:t>土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r>
              <a:rPr lang="de-DE" altLang="ja-JP" dirty="0"/>
              <a:t>      Sonntag</a:t>
            </a:r>
            <a:r>
              <a:rPr lang="ja-JP" altLang="de-DE" dirty="0"/>
              <a:t>   </a:t>
            </a:r>
            <a:r>
              <a:rPr lang="de-DE" altLang="ja-JP" dirty="0"/>
              <a:t>(</a:t>
            </a:r>
            <a:r>
              <a:rPr lang="ja-JP" altLang="de-DE" dirty="0"/>
              <a:t>日</a:t>
            </a:r>
            <a:r>
              <a:rPr lang="de-DE" altLang="ja-JP" dirty="0"/>
              <a:t>)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99045" y="1540006"/>
            <a:ext cx="2087234" cy="639762"/>
          </a:xfrm>
        </p:spPr>
        <p:txBody>
          <a:bodyPr/>
          <a:lstStyle/>
          <a:p>
            <a:r>
              <a:rPr lang="ja-JP" altLang="de-DE" dirty="0"/>
              <a:t>朝昼晩</a:t>
            </a:r>
            <a:endParaRPr lang="de-DE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789024" y="2174875"/>
            <a:ext cx="2448272" cy="395128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de-DE" dirty="0"/>
              <a:t> Morgen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zu</a:t>
            </a:r>
            <a:r>
              <a:rPr lang="de-DE" dirty="0"/>
              <a:t> Mittag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de-DE" dirty="0"/>
              <a:t> Abend</a:t>
            </a:r>
          </a:p>
        </p:txBody>
      </p:sp>
      <p:sp>
        <p:nvSpPr>
          <p:cNvPr id="7" name="テキスト プレースホルダー 4"/>
          <p:cNvSpPr txBox="1">
            <a:spLocks/>
          </p:cNvSpPr>
          <p:nvPr/>
        </p:nvSpPr>
        <p:spPr bwMode="auto">
          <a:xfrm>
            <a:off x="6784685" y="1535113"/>
            <a:ext cx="216023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altLang="de-DE" kern="0" dirty="0"/>
              <a:t>週月年</a:t>
            </a:r>
            <a:endParaRPr lang="de-DE" kern="0" dirty="0"/>
          </a:p>
        </p:txBody>
      </p:sp>
      <p:sp>
        <p:nvSpPr>
          <p:cNvPr id="8" name="コンテンツ プレースホルダー 5"/>
          <p:cNvSpPr txBox="1">
            <a:spLocks/>
          </p:cNvSpPr>
          <p:nvPr/>
        </p:nvSpPr>
        <p:spPr bwMode="auto">
          <a:xfrm>
            <a:off x="6654553" y="2157056"/>
            <a:ext cx="2448272" cy="134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kern="0" dirty="0"/>
              <a:t>e.</a:t>
            </a:r>
            <a:r>
              <a:rPr lang="ja-JP" altLang="en-US" kern="0" dirty="0"/>
              <a:t> </a:t>
            </a:r>
            <a:r>
              <a:rPr lang="en-US" altLang="ja-JP" kern="0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de-DE" kern="0" dirty="0"/>
              <a:t> der Woche</a:t>
            </a:r>
          </a:p>
          <a:p>
            <a:pPr marL="0" indent="0">
              <a:buFont typeface="Wingdings" pitchFamily="2" charset="2"/>
              <a:buNone/>
            </a:pPr>
            <a:r>
              <a:rPr lang="de-DE" kern="0" dirty="0"/>
              <a:t>r. </a:t>
            </a:r>
            <a:r>
              <a:rPr lang="de-DE" kern="0" dirty="0">
                <a:solidFill>
                  <a:schemeClr val="accent6">
                    <a:lumMod val="75000"/>
                  </a:schemeClr>
                </a:solidFill>
              </a:rPr>
              <a:t>im</a:t>
            </a:r>
            <a:r>
              <a:rPr lang="de-DE" kern="0" dirty="0"/>
              <a:t> Monat</a:t>
            </a:r>
          </a:p>
          <a:p>
            <a:pPr marL="0" indent="0">
              <a:buFont typeface="Wingdings" pitchFamily="2" charset="2"/>
              <a:buNone/>
            </a:pPr>
            <a:r>
              <a:rPr lang="de-DE" kern="0" dirty="0"/>
              <a:t>s. </a:t>
            </a:r>
            <a:r>
              <a:rPr lang="de-DE" kern="0" dirty="0">
                <a:solidFill>
                  <a:schemeClr val="accent6">
                    <a:lumMod val="75000"/>
                  </a:schemeClr>
                </a:solidFill>
              </a:rPr>
              <a:t>im</a:t>
            </a:r>
            <a:r>
              <a:rPr lang="de-DE" kern="0" dirty="0"/>
              <a:t> Jahr 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62325"/>
              </p:ext>
            </p:extLst>
          </p:nvPr>
        </p:nvGraphicFramePr>
        <p:xfrm>
          <a:off x="3736948" y="4767780"/>
          <a:ext cx="5835209" cy="148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826">
                  <a:extLst>
                    <a:ext uri="{9D8B030D-6E8A-4147-A177-3AD203B41FA5}">
                      <a16:colId xmlns:a16="http://schemas.microsoft.com/office/drawing/2014/main" val="1525195251"/>
                    </a:ext>
                  </a:extLst>
                </a:gridCol>
                <a:gridCol w="4214383">
                  <a:extLst>
                    <a:ext uri="{9D8B030D-6E8A-4147-A177-3AD203B41FA5}">
                      <a16:colId xmlns:a16="http://schemas.microsoft.com/office/drawing/2014/main" val="70841677"/>
                    </a:ext>
                  </a:extLst>
                </a:gridCol>
              </a:tblGrid>
              <a:tr h="370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37143"/>
                  </a:ext>
                </a:extLst>
              </a:tr>
              <a:tr h="370155">
                <a:tc>
                  <a:txBody>
                    <a:bodyPr/>
                    <a:lstStyle/>
                    <a:p>
                      <a:r>
                        <a:rPr lang="de-DE" dirty="0"/>
                        <a:t>diese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今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diesen Monat, am nächsten</a:t>
                      </a:r>
                      <a:r>
                        <a:rPr lang="de-DE" baseline="0" dirty="0"/>
                        <a:t> Morgen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05134"/>
                  </a:ext>
                </a:extLst>
              </a:tr>
              <a:tr h="370155">
                <a:tc>
                  <a:txBody>
                    <a:bodyPr/>
                    <a:lstStyle/>
                    <a:p>
                      <a:r>
                        <a:rPr lang="de-DE" dirty="0"/>
                        <a:t>letzte</a:t>
                      </a:r>
                      <a:r>
                        <a:rPr lang="ja-JP" altLang="de-DE" dirty="0"/>
                        <a:t>　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前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letztes</a:t>
                      </a:r>
                      <a:r>
                        <a:rPr lang="de-DE" baseline="0" dirty="0"/>
                        <a:t> Jahr, am letzten Sonntag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3772"/>
                  </a:ext>
                </a:extLst>
              </a:tr>
              <a:tr h="370155">
                <a:tc>
                  <a:txBody>
                    <a:bodyPr/>
                    <a:lstStyle/>
                    <a:p>
                      <a:r>
                        <a:rPr lang="de-DE" dirty="0"/>
                        <a:t>nächste(</a:t>
                      </a:r>
                      <a:r>
                        <a:rPr lang="ja-JP" altLang="de-DE" dirty="0"/>
                        <a:t>次）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nächste</a:t>
                      </a:r>
                      <a:r>
                        <a:rPr lang="de-DE" baseline="0" dirty="0"/>
                        <a:t> Woche, am nächsten Morgen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09157"/>
                  </a:ext>
                </a:extLst>
              </a:tr>
            </a:tbl>
          </a:graphicData>
        </a:graphic>
      </p:graphicFrame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93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前置詞を伴わない時の表記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de-DE" sz="1950" dirty="0">
                <a:ea typeface="Meiryo UI" panose="020B0604030504040204" pitchFamily="50" charset="-128"/>
              </a:rPr>
              <a:t>小文字で表すもの</a:t>
            </a:r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dirty="0">
                <a:ea typeface="Meiryo UI" panose="020B0604030504040204" pitchFamily="50" charset="-128"/>
              </a:rPr>
              <a:t>heute, morgen, gestern, (vor-/nach-)mittags, abends</a:t>
            </a:r>
          </a:p>
          <a:p>
            <a:r>
              <a:rPr lang="ja-JP" altLang="de-DE" sz="1950" dirty="0">
                <a:ea typeface="Meiryo UI" panose="020B0604030504040204" pitchFamily="50" charset="-128"/>
              </a:rPr>
              <a:t>年号</a:t>
            </a:r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dirty="0">
                <a:ea typeface="Meiryo UI" panose="020B0604030504040204" pitchFamily="50" charset="-128"/>
              </a:rPr>
              <a:t>1999, 2008, 15 v. </a:t>
            </a:r>
            <a:r>
              <a:rPr lang="de-DE" altLang="ja-JP" dirty="0" err="1">
                <a:ea typeface="Meiryo UI" panose="020B0604030504040204" pitchFamily="50" charset="-128"/>
              </a:rPr>
              <a:t>Ch</a:t>
            </a:r>
            <a:r>
              <a:rPr lang="de-DE" altLang="ja-JP" dirty="0">
                <a:ea typeface="Meiryo UI" panose="020B0604030504040204" pitchFamily="50" charset="-128"/>
              </a:rPr>
              <a:t>.</a:t>
            </a:r>
          </a:p>
          <a:p>
            <a:pPr marL="457200" lvl="1" indent="0">
              <a:buNone/>
            </a:pPr>
            <a:endParaRPr lang="de-DE" altLang="ja-JP" dirty="0">
              <a:ea typeface="Meiryo UI" panose="020B0604030504040204" pitchFamily="50" charset="-128"/>
            </a:endParaRPr>
          </a:p>
          <a:p>
            <a:r>
              <a:rPr lang="de-DE" altLang="ja-JP" sz="1950" dirty="0">
                <a:ea typeface="Meiryo UI" panose="020B0604030504040204" pitchFamily="50" charset="-128"/>
              </a:rPr>
              <a:t>(</a:t>
            </a:r>
            <a:r>
              <a:rPr lang="ja-JP" altLang="de-DE" sz="1950" dirty="0">
                <a:ea typeface="Meiryo UI" panose="020B0604030504040204" pitchFamily="50" charset="-128"/>
              </a:rPr>
              <a:t>慣習的に</a:t>
            </a:r>
            <a:r>
              <a:rPr lang="de-DE" altLang="ja-JP" sz="1950" dirty="0">
                <a:ea typeface="Meiryo UI" panose="020B0604030504040204" pitchFamily="50" charset="-128"/>
              </a:rPr>
              <a:t>)</a:t>
            </a:r>
            <a:r>
              <a:rPr lang="ja-JP" altLang="de-DE" sz="1950" dirty="0">
                <a:ea typeface="Meiryo UI" panose="020B0604030504040204" pitchFamily="50" charset="-128"/>
              </a:rPr>
              <a:t>修飾されているもの </a:t>
            </a:r>
            <a:r>
              <a:rPr lang="de-DE" altLang="ja-JP" sz="1950" dirty="0">
                <a:ea typeface="Meiryo UI" panose="020B0604030504040204" pitchFamily="50" charset="-128"/>
              </a:rPr>
              <a:t>(</a:t>
            </a:r>
            <a:r>
              <a:rPr lang="ja-JP" altLang="de-DE" sz="1950" dirty="0">
                <a:ea typeface="Meiryo UI" panose="020B0604030504040204" pitchFamily="50" charset="-128"/>
              </a:rPr>
              <a:t>先・今・来）</a:t>
            </a:r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dirty="0">
                <a:ea typeface="Meiryo UI" panose="020B0604030504040204" pitchFamily="50" charset="-128"/>
              </a:rPr>
              <a:t>nächste/letzte Woche, letzten Monat, dieses Jahr</a:t>
            </a:r>
            <a:r>
              <a:rPr lang="ja-JP" altLang="de-DE" dirty="0">
                <a:ea typeface="Meiryo UI" panose="020B0604030504040204" pitchFamily="50" charset="-128"/>
              </a:rPr>
              <a:t>　　</a:t>
            </a:r>
            <a:endParaRPr lang="de-DE" altLang="ja-JP" dirty="0">
              <a:ea typeface="Meiryo UI" panose="020B0604030504040204" pitchFamily="50" charset="-128"/>
            </a:endParaRPr>
          </a:p>
          <a:p>
            <a:pPr lvl="1"/>
            <a:endParaRPr lang="de-DE" altLang="ja-JP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(vgl.)</a:t>
            </a: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an einem schönen Tag</a:t>
            </a: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in der darauffolgenden Woche</a:t>
            </a:r>
            <a:r>
              <a:rPr lang="ja-JP" altLang="de-DE" dirty="0">
                <a:ea typeface="Meiryo UI" panose="020B0604030504040204" pitchFamily="50" charset="-128"/>
              </a:rPr>
              <a:t>　</a:t>
            </a:r>
            <a:endParaRPr lang="de-DE" altLang="ja-JP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im Jahre 2010			</a:t>
            </a:r>
          </a:p>
          <a:p>
            <a:pPr marL="371475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9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latin typeface="+mn-lt"/>
              </a:rPr>
              <a:t>Wann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ist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es?</a:t>
            </a:r>
            <a:r>
              <a:rPr lang="ja-JP" altLang="de-DE" dirty="0">
                <a:latin typeface="+mn-lt"/>
              </a:rPr>
              <a:t>　　</a:t>
            </a:r>
            <a:r>
              <a:rPr lang="de-DE" altLang="ja-JP" dirty="0">
                <a:latin typeface="+mn-lt"/>
              </a:rPr>
              <a:t>Wann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war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das?</a:t>
            </a:r>
            <a:endParaRPr lang="de-DE" dirty="0">
              <a:latin typeface="+mn-lt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525735"/>
          </a:xfrm>
        </p:spPr>
        <p:txBody>
          <a:bodyPr/>
          <a:lstStyle/>
          <a:p>
            <a:r>
              <a:rPr lang="ja-JP" altLang="de-DE" dirty="0"/>
              <a:t>現在</a:t>
            </a:r>
            <a:r>
              <a:rPr lang="de-DE" altLang="ja-JP" dirty="0"/>
              <a:t>(</a:t>
            </a:r>
            <a:r>
              <a:rPr lang="ja-JP" altLang="de-DE" dirty="0"/>
              <a:t>未来</a:t>
            </a:r>
            <a:r>
              <a:rPr lang="de-DE" altLang="ja-JP" dirty="0"/>
              <a:t>)		</a:t>
            </a:r>
            <a:endParaRPr lang="de-DE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495300" y="2060848"/>
            <a:ext cx="4376738" cy="3633267"/>
          </a:xfrm>
        </p:spPr>
        <p:txBody>
          <a:bodyPr/>
          <a:lstStyle/>
          <a:p>
            <a:r>
              <a:rPr lang="de-DE" altLang="ja-JP" dirty="0"/>
              <a:t>die Party: </a:t>
            </a:r>
          </a:p>
          <a:p>
            <a:r>
              <a:rPr lang="de-DE" altLang="ja-JP" dirty="0"/>
              <a:t>Das/Sie</a:t>
            </a:r>
            <a:r>
              <a:rPr lang="ja-JP" altLang="de-DE" dirty="0"/>
              <a:t> </a:t>
            </a:r>
            <a:r>
              <a:rPr lang="de-DE" altLang="ja-JP" dirty="0"/>
              <a:t>ist</a:t>
            </a:r>
            <a:r>
              <a:rPr lang="ja-JP" altLang="de-DE" dirty="0"/>
              <a:t> </a:t>
            </a:r>
            <a:r>
              <a:rPr lang="de-DE" altLang="ja-JP" dirty="0"/>
              <a:t>heute.</a:t>
            </a:r>
          </a:p>
          <a:p>
            <a:endParaRPr lang="de-DE" altLang="ja-JP" dirty="0"/>
          </a:p>
          <a:p>
            <a:r>
              <a:rPr lang="de-DE" altLang="ja-JP" dirty="0"/>
              <a:t>das Konzert: </a:t>
            </a:r>
          </a:p>
          <a:p>
            <a:r>
              <a:rPr lang="de-DE" altLang="ja-JP" dirty="0"/>
              <a:t>Das/Es</a:t>
            </a:r>
            <a:r>
              <a:rPr lang="ja-JP" altLang="de-DE" dirty="0"/>
              <a:t> </a:t>
            </a:r>
            <a:r>
              <a:rPr lang="de-DE" altLang="ja-JP" dirty="0"/>
              <a:t>ist</a:t>
            </a:r>
            <a:r>
              <a:rPr lang="ja-JP" altLang="de-DE" dirty="0"/>
              <a:t> </a:t>
            </a:r>
            <a:r>
              <a:rPr lang="de-DE" altLang="ja-JP" dirty="0"/>
              <a:t>am Montag.</a:t>
            </a:r>
          </a:p>
          <a:p>
            <a:pPr marL="0" indent="0">
              <a:buNone/>
            </a:pPr>
            <a:endParaRPr lang="de-DE" altLang="ja-JP" dirty="0"/>
          </a:p>
          <a:p>
            <a:r>
              <a:rPr lang="de-DE" altLang="ja-JP" dirty="0"/>
              <a:t>die Vorlesung:</a:t>
            </a:r>
          </a:p>
          <a:p>
            <a:r>
              <a:rPr lang="de-DE" altLang="ja-JP" dirty="0"/>
              <a:t>Das/Sie</a:t>
            </a:r>
            <a:r>
              <a:rPr lang="ja-JP" altLang="de-DE" dirty="0"/>
              <a:t> </a:t>
            </a:r>
            <a:r>
              <a:rPr lang="de-DE" altLang="ja-JP" dirty="0"/>
              <a:t>ist</a:t>
            </a:r>
            <a:r>
              <a:rPr lang="ja-JP" altLang="de-DE" dirty="0"/>
              <a:t> </a:t>
            </a:r>
            <a:r>
              <a:rPr lang="de-DE" altLang="ja-JP" dirty="0"/>
              <a:t>in</a:t>
            </a:r>
            <a:r>
              <a:rPr lang="ja-JP" altLang="de-DE" dirty="0"/>
              <a:t> </a:t>
            </a:r>
            <a:r>
              <a:rPr lang="de-DE" altLang="ja-JP" dirty="0"/>
              <a:t>der</a:t>
            </a:r>
            <a:r>
              <a:rPr lang="ja-JP" altLang="de-DE" dirty="0"/>
              <a:t> </a:t>
            </a:r>
            <a:r>
              <a:rPr lang="de-DE" altLang="ja-JP" dirty="0"/>
              <a:t>3.</a:t>
            </a:r>
            <a:r>
              <a:rPr lang="ja-JP" altLang="de-DE" dirty="0"/>
              <a:t> </a:t>
            </a:r>
            <a:r>
              <a:rPr lang="de-DE" altLang="ja-JP" dirty="0"/>
              <a:t>Periode.</a:t>
            </a:r>
          </a:p>
          <a:p>
            <a:endParaRPr lang="de-DE" dirty="0"/>
          </a:p>
          <a:p>
            <a:r>
              <a:rPr lang="de-DE" dirty="0"/>
              <a:t>der Arzttermin: </a:t>
            </a:r>
          </a:p>
          <a:p>
            <a:r>
              <a:rPr lang="de-DE" dirty="0"/>
              <a:t>Es/Er ist um 15 Uhr.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525735"/>
          </a:xfrm>
        </p:spPr>
        <p:txBody>
          <a:bodyPr/>
          <a:lstStyle/>
          <a:p>
            <a:r>
              <a:rPr lang="ja-JP" altLang="de-DE" dirty="0"/>
              <a:t>過去</a:t>
            </a:r>
            <a:endParaRPr lang="de-DE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4"/>
          </p:nvPr>
        </p:nvSpPr>
        <p:spPr>
          <a:xfrm>
            <a:off x="5032374" y="2060848"/>
            <a:ext cx="4378325" cy="363326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de-DE" altLang="ja-JP" dirty="0"/>
              <a:t>Es</a:t>
            </a:r>
            <a:r>
              <a:rPr lang="ja-JP" altLang="de-DE" dirty="0"/>
              <a:t> </a:t>
            </a:r>
            <a:r>
              <a:rPr lang="de-DE" altLang="ja-JP" dirty="0"/>
              <a:t>war</a:t>
            </a:r>
            <a:r>
              <a:rPr lang="ja-JP" altLang="de-DE" dirty="0"/>
              <a:t> </a:t>
            </a:r>
            <a:r>
              <a:rPr lang="de-DE" altLang="ja-JP" dirty="0"/>
              <a:t>gestern.</a:t>
            </a:r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r>
              <a:rPr lang="de-DE" altLang="ja-JP" dirty="0"/>
              <a:t>Es</a:t>
            </a:r>
            <a:r>
              <a:rPr lang="ja-JP" altLang="de-DE" dirty="0"/>
              <a:t> </a:t>
            </a:r>
            <a:r>
              <a:rPr lang="de-DE" altLang="ja-JP" dirty="0"/>
              <a:t>war</a:t>
            </a:r>
            <a:r>
              <a:rPr lang="ja-JP" altLang="de-DE" dirty="0"/>
              <a:t> </a:t>
            </a:r>
            <a:r>
              <a:rPr lang="de-DE" altLang="ja-JP" dirty="0"/>
              <a:t>am</a:t>
            </a:r>
            <a:r>
              <a:rPr lang="ja-JP" altLang="de-DE" dirty="0"/>
              <a:t> </a:t>
            </a:r>
            <a:r>
              <a:rPr lang="de-DE" altLang="ja-JP" dirty="0"/>
              <a:t>Wochenende.</a:t>
            </a:r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endParaRPr lang="de-DE" altLang="ja-JP" dirty="0"/>
          </a:p>
          <a:p>
            <a:pPr>
              <a:buClr>
                <a:schemeClr val="tx2"/>
              </a:buClr>
            </a:pPr>
            <a:r>
              <a:rPr lang="de-DE" altLang="ja-JP" dirty="0"/>
              <a:t>Es</a:t>
            </a:r>
            <a:r>
              <a:rPr lang="ja-JP" altLang="de-DE" dirty="0"/>
              <a:t> </a:t>
            </a:r>
            <a:r>
              <a:rPr lang="de-DE" altLang="ja-JP" dirty="0"/>
              <a:t>war</a:t>
            </a:r>
            <a:r>
              <a:rPr lang="ja-JP" altLang="de-DE" dirty="0"/>
              <a:t> </a:t>
            </a:r>
            <a:r>
              <a:rPr lang="de-DE" altLang="ja-JP" dirty="0"/>
              <a:t>am</a:t>
            </a:r>
            <a:r>
              <a:rPr lang="ja-JP" altLang="de-DE" dirty="0"/>
              <a:t> </a:t>
            </a:r>
            <a:r>
              <a:rPr lang="de-DE" altLang="ja-JP" dirty="0"/>
              <a:t>letzten</a:t>
            </a:r>
            <a:r>
              <a:rPr lang="ja-JP" altLang="de-DE" dirty="0"/>
              <a:t> </a:t>
            </a:r>
            <a:r>
              <a:rPr lang="de-DE" altLang="ja-JP" dirty="0"/>
              <a:t>Freitag.</a:t>
            </a:r>
          </a:p>
          <a:p>
            <a:pPr>
              <a:buClr>
                <a:schemeClr val="tx2"/>
              </a:buClr>
            </a:pPr>
            <a:endParaRPr lang="de-DE" dirty="0"/>
          </a:p>
          <a:p>
            <a:pPr>
              <a:buClr>
                <a:schemeClr val="tx2"/>
              </a:buClr>
            </a:pPr>
            <a:endParaRPr lang="de-DE" dirty="0"/>
          </a:p>
          <a:p>
            <a:pPr>
              <a:buClr>
                <a:schemeClr val="tx2"/>
              </a:buClr>
            </a:pPr>
            <a:r>
              <a:rPr lang="de-DE" dirty="0"/>
              <a:t>Es war um 13 Uhr.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579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machst du </a:t>
            </a:r>
            <a:r>
              <a:rPr lang="de-DE" i="1" dirty="0"/>
              <a:t>am Wochenende</a:t>
            </a:r>
            <a:r>
              <a:rPr lang="de-DE" dirty="0"/>
              <a:t>?</a:t>
            </a: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machst du am Wochenende?</a:t>
            </a:r>
          </a:p>
          <a:p>
            <a:pPr lvl="1"/>
            <a:r>
              <a:rPr lang="de-DE" dirty="0"/>
              <a:t>Ich gehe ins Kino, Konzert, Ich spiele Tennis......</a:t>
            </a:r>
          </a:p>
          <a:p>
            <a:r>
              <a:rPr lang="de-DE" dirty="0"/>
              <a:t>Mit wem?</a:t>
            </a:r>
          </a:p>
          <a:p>
            <a:pPr lvl="1"/>
            <a:r>
              <a:rPr lang="de-DE" dirty="0"/>
              <a:t>Allein(</a:t>
            </a:r>
            <a:r>
              <a:rPr lang="ja-JP" altLang="de-DE" dirty="0"/>
              <a:t>一人で</a:t>
            </a:r>
            <a:r>
              <a:rPr lang="de-DE" altLang="ja-JP" dirty="0"/>
              <a:t>)</a:t>
            </a:r>
            <a:r>
              <a:rPr lang="de-DE" dirty="0"/>
              <a:t>, mit Freunden, mit meiner Familie</a:t>
            </a:r>
          </a:p>
          <a:p>
            <a:r>
              <a:rPr lang="de-DE" dirty="0"/>
              <a:t>Wann triffst du ihn/sie?</a:t>
            </a:r>
          </a:p>
          <a:p>
            <a:pPr lvl="1"/>
            <a:r>
              <a:rPr lang="de-DE" dirty="0"/>
              <a:t>Ich treffe ihn/sie am Montag um  </a:t>
            </a:r>
            <a:r>
              <a:rPr lang="ja-JP" altLang="de-DE" dirty="0"/>
              <a:t>～</a:t>
            </a:r>
            <a:r>
              <a:rPr lang="de-DE" dirty="0"/>
              <a:t> Uhr.</a:t>
            </a:r>
          </a:p>
          <a:p>
            <a:r>
              <a:rPr lang="de-DE" dirty="0"/>
              <a:t>Was machst du danach?</a:t>
            </a:r>
          </a:p>
          <a:p>
            <a:pPr lvl="1"/>
            <a:r>
              <a:rPr lang="de-DE" dirty="0"/>
              <a:t>Ich gehe nach Hause, wir gehen gemeinsam essen....</a:t>
            </a:r>
          </a:p>
          <a:p>
            <a:endParaRPr lang="de-DE" dirty="0"/>
          </a:p>
          <a:p>
            <a:r>
              <a:rPr lang="de-DE" dirty="0"/>
              <a:t>cf: Was hast du gestern gemacht?</a:t>
            </a:r>
          </a:p>
          <a:p>
            <a:pPr marL="457200" lvl="1" indent="0">
              <a:buNone/>
            </a:pPr>
            <a:r>
              <a:rPr lang="de-DE" dirty="0"/>
              <a:t>	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636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116632"/>
            <a:ext cx="8915400" cy="1134963"/>
          </a:xfrm>
        </p:spPr>
        <p:txBody>
          <a:bodyPr/>
          <a:lstStyle/>
          <a:p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Was</a:t>
            </a:r>
            <a:r>
              <a:rPr lang="ja-JP" altLang="de-DE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machst du am Wochenende?</a:t>
            </a:r>
            <a:b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de-DE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25009"/>
              </p:ext>
            </p:extLst>
          </p:nvPr>
        </p:nvGraphicFramePr>
        <p:xfrm>
          <a:off x="495300" y="1600200"/>
          <a:ext cx="8706172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758">
                  <a:extLst>
                    <a:ext uri="{9D8B030D-6E8A-4147-A177-3AD203B41FA5}">
                      <a16:colId xmlns:a16="http://schemas.microsoft.com/office/drawing/2014/main" val="421550827"/>
                    </a:ext>
                  </a:extLst>
                </a:gridCol>
                <a:gridCol w="2059590">
                  <a:extLst>
                    <a:ext uri="{9D8B030D-6E8A-4147-A177-3AD203B41FA5}">
                      <a16:colId xmlns:a16="http://schemas.microsoft.com/office/drawing/2014/main" val="862089007"/>
                    </a:ext>
                  </a:extLst>
                </a:gridCol>
                <a:gridCol w="1901160">
                  <a:extLst>
                    <a:ext uri="{9D8B030D-6E8A-4147-A177-3AD203B41FA5}">
                      <a16:colId xmlns:a16="http://schemas.microsoft.com/office/drawing/2014/main" val="3908081546"/>
                    </a:ext>
                  </a:extLst>
                </a:gridCol>
                <a:gridCol w="2455664">
                  <a:extLst>
                    <a:ext uri="{9D8B030D-6E8A-4147-A177-3AD203B41FA5}">
                      <a16:colId xmlns:a16="http://schemas.microsoft.com/office/drawing/2014/main" val="295413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3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Klavier, Flöte,</a:t>
                      </a:r>
                      <a:r>
                        <a:rPr lang="de-DE" baseline="0" dirty="0"/>
                        <a:t> Geige,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Karten,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Fußball, Basketball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3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wandern</a:t>
                      </a:r>
                    </a:p>
                    <a:p>
                      <a:r>
                        <a:rPr lang="de-DE" dirty="0"/>
                        <a:t>spazieren gehen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</a:t>
                      </a:r>
                      <a:r>
                        <a:rPr lang="de-DE" baseline="0" dirty="0"/>
                        <a:t> den Bergen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4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Literatur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0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zur</a:t>
                      </a:r>
                      <a:r>
                        <a:rPr lang="de-DE" baseline="0" dirty="0"/>
                        <a:t> Ausstellung</a:t>
                      </a:r>
                      <a:endParaRPr lang="de-DE" dirty="0"/>
                    </a:p>
                    <a:p>
                      <a:r>
                        <a:rPr lang="de-DE" dirty="0"/>
                        <a:t>zum Museum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zum Konzert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ins Kino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4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hören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Rock-Musik, Pops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klassische Musik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Landschaft</a:t>
                      </a:r>
                      <a:r>
                        <a:rPr lang="ja-JP" altLang="de-DE" dirty="0"/>
                        <a:t>　</a:t>
                      </a:r>
                      <a:endParaRPr lang="de-DE" altLang="ja-JP" dirty="0"/>
                    </a:p>
                    <a:p>
                      <a:r>
                        <a:rPr lang="de-DE" altLang="ja-JP" sz="1400" dirty="0"/>
                        <a:t>(</a:t>
                      </a:r>
                      <a:r>
                        <a:rPr lang="ja-JP" altLang="de-DE" sz="1400" dirty="0"/>
                        <a:t>風景画</a:t>
                      </a:r>
                      <a:r>
                        <a:rPr lang="de-DE" altLang="ja-JP" sz="140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Stillleben </a:t>
                      </a:r>
                    </a:p>
                    <a:p>
                      <a:r>
                        <a:rPr lang="de-DE" sz="1400" dirty="0"/>
                        <a:t>(</a:t>
                      </a:r>
                      <a:r>
                        <a:rPr lang="ja-JP" altLang="de-DE" sz="1400" dirty="0"/>
                        <a:t>静物画）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Portrait (</a:t>
                      </a:r>
                      <a:r>
                        <a:rPr lang="ja-JP" altLang="de-DE" dirty="0"/>
                        <a:t>肖像画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8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italienisch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japanisch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französisch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Kuchen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焼き菓子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Kekse</a:t>
                      </a:r>
                      <a:r>
                        <a:rPr lang="de-DE" sz="1400" dirty="0"/>
                        <a:t>(</a:t>
                      </a:r>
                      <a:r>
                        <a:rPr lang="ja-JP" altLang="de-DE" sz="1400" dirty="0"/>
                        <a:t>クッキー</a:t>
                      </a:r>
                      <a:r>
                        <a:rPr lang="de-DE" altLang="ja-JP" sz="140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/>
                        <a:t>Torten(</a:t>
                      </a:r>
                      <a:r>
                        <a:rPr lang="ja-JP" altLang="de-DE" dirty="0"/>
                        <a:t>クリーム系）　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0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fischen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Fluss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4871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071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544" y="781769"/>
            <a:ext cx="7726680" cy="700540"/>
          </a:xfrm>
        </p:spPr>
        <p:txBody>
          <a:bodyPr/>
          <a:lstStyle/>
          <a:p>
            <a:r>
              <a:rPr lang="de-DE" dirty="0"/>
              <a:t>Komparativ</a:t>
            </a:r>
            <a:r>
              <a:rPr lang="de-DE" altLang="ja-JP" dirty="0"/>
              <a:t>/</a:t>
            </a:r>
            <a:r>
              <a:rPr lang="de-DE" dirty="0"/>
              <a:t>Superlativ</a:t>
            </a:r>
            <a:r>
              <a:rPr lang="ja-JP" altLang="de-DE" dirty="0"/>
              <a:t>　</a:t>
            </a:r>
            <a:br>
              <a:rPr lang="de-DE" altLang="ja-JP" dirty="0"/>
            </a:br>
            <a:r>
              <a:rPr lang="ja-JP" altLang="de-DE" dirty="0"/>
              <a:t>比較級</a:t>
            </a:r>
            <a:r>
              <a:rPr lang="de-DE" altLang="ja-JP" dirty="0"/>
              <a:t>/</a:t>
            </a:r>
            <a:r>
              <a:rPr lang="ja-JP" altLang="de-DE" dirty="0"/>
              <a:t>最上級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963737"/>
            <a:ext cx="7726680" cy="3768962"/>
          </a:xfrm>
        </p:spPr>
        <p:txBody>
          <a:bodyPr>
            <a:normAutofit fontScale="92500" lnSpcReduction="20000"/>
          </a:bodyPr>
          <a:lstStyle/>
          <a:p>
            <a:r>
              <a:rPr lang="de-DE" sz="2275" dirty="0"/>
              <a:t>hoch</a:t>
            </a:r>
            <a:r>
              <a:rPr kumimoji="1" lang="de-DE" sz="2275" dirty="0"/>
              <a:t> </a:t>
            </a:r>
            <a:r>
              <a:rPr kumimoji="1" lang="de-DE" sz="22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˂ höh</a:t>
            </a:r>
            <a:r>
              <a:rPr kumimoji="1" lang="de-DE" sz="2275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</a:t>
            </a:r>
            <a:r>
              <a:rPr kumimoji="1" lang="de-DE" sz="22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˂ am höch</a:t>
            </a:r>
            <a:r>
              <a:rPr kumimoji="1" lang="de-DE" sz="227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sten </a:t>
            </a:r>
            <a:r>
              <a:rPr kumimoji="1" lang="de-DE" sz="2275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2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gern &lt;  lieber  &lt; am Liebsten</a:t>
            </a:r>
          </a:p>
          <a:p>
            <a:r>
              <a:rPr lang="de-DE" sz="2275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gut   &lt;  besser &lt; am besten </a:t>
            </a:r>
          </a:p>
          <a:p>
            <a:endParaRPr lang="de-DE" sz="195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altLang="ja-JP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ja-JP" alt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ja-JP" alt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</a:t>
            </a:r>
            <a:r>
              <a:rPr lang="ja-JP" alt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lieber?</a:t>
            </a:r>
            <a:r>
              <a:rPr lang="ja-JP" alt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 ist hier lieber als drinnen.</a:t>
            </a:r>
          </a:p>
          <a:p>
            <a:r>
              <a:rPr 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 ist dir am besten? 	Mir ist der Sonntag am besten. </a:t>
            </a:r>
          </a:p>
          <a:p>
            <a:r>
              <a:rPr lang="de-DE" altLang="ja-JP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</a:t>
            </a:r>
            <a:r>
              <a:rPr lang="ja-JP" alt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ja-JP" alt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ja-JP" alt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Wetter</a:t>
            </a:r>
            <a:r>
              <a:rPr lang="ja-JP" alt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  <a:r>
              <a:rPr lang="ja-JP" alt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ja-JP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schönsten?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Mai</a:t>
            </a:r>
            <a:r>
              <a:rPr kumimoji="1" 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 das Wetter am schönsten.</a:t>
            </a:r>
          </a:p>
          <a:p>
            <a:endParaRPr lang="de-DE" sz="210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1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Wetter heute </a:t>
            </a:r>
            <a:r>
              <a:rPr lang="de-DE" sz="195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 besser geworden als wir erwartet haben.</a:t>
            </a:r>
          </a:p>
          <a:p>
            <a:r>
              <a:rPr lang="en-US" altLang="ja-JP" sz="1950" dirty="0"/>
              <a:t>Das </a:t>
            </a:r>
            <a:r>
              <a:rPr lang="de-DE" altLang="ja-JP" sz="1950" dirty="0"/>
              <a:t>ist</a:t>
            </a:r>
            <a:r>
              <a:rPr lang="en-US" altLang="ja-JP" sz="1950" dirty="0"/>
              <a:t> die</a:t>
            </a:r>
            <a:r>
              <a:rPr lang="ja-JP" altLang="en-US" sz="1950" dirty="0"/>
              <a:t> </a:t>
            </a:r>
            <a:r>
              <a:rPr lang="de-DE" altLang="ja-JP" sz="1950" dirty="0"/>
              <a:t>beste Wahl für Dich.</a:t>
            </a:r>
          </a:p>
          <a:p>
            <a:r>
              <a:rPr kumimoji="1" lang="de-DE" sz="1950" dirty="0"/>
              <a:t>Sie ist das schönste Mädchen auf der ganzen Welt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089143" y="395428"/>
            <a:ext cx="7726680" cy="873316"/>
          </a:xfrm>
        </p:spPr>
        <p:txBody>
          <a:bodyPr>
            <a:normAutofit fontScale="90000"/>
          </a:bodyPr>
          <a:lstStyle/>
          <a:p>
            <a:r>
              <a:rPr lang="de-DE" sz="2275" dirty="0"/>
              <a:t>Essen in Deutschland und Japan</a:t>
            </a:r>
            <a:br>
              <a:rPr lang="de-DE" dirty="0"/>
            </a:br>
            <a:r>
              <a:rPr lang="de-DE" dirty="0"/>
              <a:t>Was sind die Unterschiede </a:t>
            </a:r>
          </a:p>
        </p:txBody>
      </p:sp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22591"/>
              </p:ext>
            </p:extLst>
          </p:nvPr>
        </p:nvGraphicFramePr>
        <p:xfrm>
          <a:off x="704528" y="1899862"/>
          <a:ext cx="8111295" cy="404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568">
                  <a:extLst>
                    <a:ext uri="{9D8B030D-6E8A-4147-A177-3AD203B41FA5}">
                      <a16:colId xmlns:a16="http://schemas.microsoft.com/office/drawing/2014/main" val="3194685820"/>
                    </a:ext>
                  </a:extLst>
                </a:gridCol>
                <a:gridCol w="2267923">
                  <a:extLst>
                    <a:ext uri="{9D8B030D-6E8A-4147-A177-3AD203B41FA5}">
                      <a16:colId xmlns:a16="http://schemas.microsoft.com/office/drawing/2014/main" val="750260747"/>
                    </a:ext>
                  </a:extLst>
                </a:gridCol>
                <a:gridCol w="3223804">
                  <a:extLst>
                    <a:ext uri="{9D8B030D-6E8A-4147-A177-3AD203B41FA5}">
                      <a16:colId xmlns:a16="http://schemas.microsoft.com/office/drawing/2014/main" val="235748927"/>
                    </a:ext>
                  </a:extLst>
                </a:gridCol>
              </a:tblGrid>
              <a:tr h="490692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Deutschland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Japan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42418250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>
                          <a:latin typeface="+mn-ea"/>
                          <a:ea typeface="+mn-ea"/>
                        </a:rPr>
                        <a:t>Portion </a:t>
                      </a:r>
                    </a:p>
                    <a:p>
                      <a:r>
                        <a:rPr lang="ja-JP" altLang="de-DE" sz="1500" dirty="0">
                          <a:latin typeface="+mn-ea"/>
                          <a:ea typeface="+mn-ea"/>
                        </a:rPr>
                        <a:t>ボリューム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größer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kleiner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61437367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>
                          <a:latin typeface="+mn-ea"/>
                          <a:ea typeface="+mn-ea"/>
                        </a:rPr>
                        <a:t>Geschmack  </a:t>
                      </a:r>
                      <a:r>
                        <a:rPr lang="ja-JP" altLang="de-DE" sz="1500" dirty="0">
                          <a:latin typeface="+mn-ea"/>
                          <a:ea typeface="+mn-ea"/>
                        </a:rPr>
                        <a:t>味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salziger, weniger scharf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Milder, manchmal scharf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35444314"/>
                  </a:ext>
                </a:extLst>
              </a:tr>
              <a:tr h="483970">
                <a:tc>
                  <a:txBody>
                    <a:bodyPr/>
                    <a:lstStyle/>
                    <a:p>
                      <a:r>
                        <a:rPr lang="de-DE" sz="1500" dirty="0">
                          <a:latin typeface="+mn-ea"/>
                          <a:ea typeface="+mn-ea"/>
                        </a:rPr>
                        <a:t>Verzierung</a:t>
                      </a:r>
                      <a:r>
                        <a:rPr lang="ja-JP" altLang="de-DE" sz="1500" dirty="0">
                          <a:latin typeface="+mn-ea"/>
                          <a:ea typeface="+mn-ea"/>
                        </a:rPr>
                        <a:t>　盛付け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gröber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feiner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988291235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r>
                        <a:rPr lang="de-DE" sz="1500">
                          <a:latin typeface="+mn-ea"/>
                          <a:ea typeface="+mn-ea"/>
                        </a:rPr>
                        <a:t>Wie isst man in der Gruppe</a:t>
                      </a:r>
                      <a:r>
                        <a:rPr lang="ja-JP" altLang="de-DE" sz="1500">
                          <a:latin typeface="+mn-ea"/>
                          <a:ea typeface="+mn-ea"/>
                        </a:rPr>
                        <a:t>　グループでの食べ方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Jeder für sich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verschiedene Gerichte gemeinsam</a:t>
                      </a:r>
                      <a:r>
                        <a:rPr lang="de-DE" sz="1500" baseline="0" dirty="0"/>
                        <a:t> bestellen und teilen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828110391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>
                          <a:latin typeface="+mn-ea"/>
                          <a:ea typeface="+mn-ea"/>
                        </a:rPr>
                        <a:t>Tabu am Tisch </a:t>
                      </a:r>
                    </a:p>
                    <a:p>
                      <a:r>
                        <a:rPr lang="ja-JP" altLang="de-DE" sz="1500">
                          <a:latin typeface="+mn-ea"/>
                          <a:ea typeface="+mn-ea"/>
                        </a:rPr>
                        <a:t>食卓のタブー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Schlürfen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Nase</a:t>
                      </a:r>
                      <a:r>
                        <a:rPr lang="de-DE" sz="1500" baseline="0" dirty="0"/>
                        <a:t> putzen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9051578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>
                          <a:latin typeface="+mn-ea"/>
                          <a:ea typeface="+mn-ea"/>
                        </a:rPr>
                        <a:t>Material </a:t>
                      </a:r>
                      <a:r>
                        <a:rPr lang="ja-JP" altLang="de-DE" sz="1500" dirty="0">
                          <a:latin typeface="+mn-ea"/>
                          <a:ea typeface="+mn-ea"/>
                        </a:rPr>
                        <a:t>食材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Hauptsächlich Fleisch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mehr Fisch</a:t>
                      </a:r>
                      <a:r>
                        <a:rPr lang="de-DE" sz="1500" baseline="0" dirty="0"/>
                        <a:t> und  </a:t>
                      </a:r>
                      <a:r>
                        <a:rPr lang="de-DE" sz="1500" dirty="0"/>
                        <a:t>Gemüse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87256768"/>
                  </a:ext>
                </a:extLst>
              </a:tr>
              <a:tr h="490692">
                <a:tc>
                  <a:txBody>
                    <a:bodyPr/>
                    <a:lstStyle/>
                    <a:p>
                      <a:r>
                        <a:rPr lang="de-DE" sz="1500" dirty="0">
                          <a:latin typeface="+mn-ea"/>
                          <a:ea typeface="+mn-ea"/>
                        </a:rPr>
                        <a:t>Preis  </a:t>
                      </a:r>
                      <a:r>
                        <a:rPr lang="ja-JP" altLang="de-DE" sz="1500" dirty="0">
                          <a:latin typeface="+mn-ea"/>
                          <a:ea typeface="+mn-ea"/>
                        </a:rPr>
                        <a:t>価格</a:t>
                      </a:r>
                      <a:endParaRPr lang="de-DE" sz="1500" dirty="0">
                        <a:latin typeface="+mn-ea"/>
                        <a:ea typeface="+mn-ea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günstiger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manchmal</a:t>
                      </a:r>
                      <a:r>
                        <a:rPr lang="de-DE" sz="1500" baseline="0" dirty="0"/>
                        <a:t> sehr teuer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4651576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4294967295"/>
          </p:nvPr>
        </p:nvSpPr>
        <p:spPr>
          <a:xfrm>
            <a:off x="6756202" y="2135287"/>
            <a:ext cx="3149798" cy="622994"/>
          </a:xfrm>
        </p:spPr>
        <p:txBody>
          <a:bodyPr/>
          <a:lstStyle/>
          <a:p>
            <a:pPr marL="37148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発音の練習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760" y="2132856"/>
            <a:ext cx="3032088" cy="3333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900" dirty="0"/>
              <a:t>schön</a:t>
            </a:r>
          </a:p>
          <a:p>
            <a:pPr marL="0" indent="0">
              <a:buNone/>
            </a:pPr>
            <a:r>
              <a:rPr lang="en-US" altLang="ja-JP" sz="3900" dirty="0" err="1"/>
              <a:t>Danke</a:t>
            </a:r>
            <a:r>
              <a:rPr lang="en-US" altLang="ja-JP" sz="3900" dirty="0"/>
              <a:t> </a:t>
            </a:r>
            <a:r>
              <a:rPr lang="de-DE" altLang="ja-JP" sz="3900" dirty="0"/>
              <a:t>schön</a:t>
            </a:r>
          </a:p>
          <a:p>
            <a:pPr marL="0" indent="0">
              <a:buNone/>
            </a:pPr>
            <a:r>
              <a:rPr lang="de-DE" sz="3900" dirty="0"/>
              <a:t>Köln</a:t>
            </a:r>
          </a:p>
          <a:p>
            <a:pPr marL="0" indent="0">
              <a:buNone/>
            </a:pPr>
            <a:r>
              <a:rPr lang="de-DE" sz="3900" dirty="0"/>
              <a:t>Goethe</a:t>
            </a:r>
          </a:p>
          <a:p>
            <a:pPr marL="0" indent="0">
              <a:buNone/>
            </a:pPr>
            <a:r>
              <a:rPr lang="de-DE" sz="3900" dirty="0"/>
              <a:t>Österreich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正方形/長方形 3"/>
          <p:cNvSpPr/>
          <p:nvPr/>
        </p:nvSpPr>
        <p:spPr>
          <a:xfrm>
            <a:off x="3901830" y="2204864"/>
            <a:ext cx="24588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/>
              <a:t>Tschüss</a:t>
            </a:r>
          </a:p>
          <a:p>
            <a:r>
              <a:rPr lang="de-DE" sz="4000" dirty="0"/>
              <a:t>süß</a:t>
            </a:r>
          </a:p>
          <a:p>
            <a:r>
              <a:rPr lang="de-DE" sz="4000" dirty="0"/>
              <a:t>müde</a:t>
            </a:r>
          </a:p>
          <a:p>
            <a:r>
              <a:rPr lang="de-DE" sz="4000" dirty="0"/>
              <a:t>Übung</a:t>
            </a:r>
          </a:p>
          <a:p>
            <a:r>
              <a:rPr lang="de-DE" sz="4000" dirty="0"/>
              <a:t>kühl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662458" y="2204864"/>
            <a:ext cx="2971061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75" dirty="0"/>
              <a:t>Gähnen</a:t>
            </a:r>
          </a:p>
          <a:p>
            <a:r>
              <a:rPr lang="de-DE" sz="3575" dirty="0"/>
              <a:t>dämlich</a:t>
            </a:r>
          </a:p>
          <a:p>
            <a:endParaRPr lang="de-DE" sz="3575" dirty="0"/>
          </a:p>
          <a:p>
            <a:r>
              <a:rPr lang="de-DE" sz="3575" dirty="0"/>
              <a:t>Löwen Bräu</a:t>
            </a:r>
          </a:p>
          <a:p>
            <a:r>
              <a:rPr lang="de-DE" sz="3575" dirty="0"/>
              <a:t>Frühling</a:t>
            </a:r>
          </a:p>
          <a:p>
            <a:endParaRPr lang="de-DE" sz="3575" dirty="0"/>
          </a:p>
          <a:p>
            <a:endParaRPr lang="de-DE" sz="3250" dirty="0"/>
          </a:p>
          <a:p>
            <a:endParaRPr lang="de-DE" sz="325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073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536" y="332656"/>
            <a:ext cx="7726680" cy="700540"/>
          </a:xfrm>
        </p:spPr>
        <p:txBody>
          <a:bodyPr/>
          <a:lstStyle/>
          <a:p>
            <a:r>
              <a:rPr lang="de-DE" dirty="0"/>
              <a:t>Vergleich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75" dirty="0"/>
              <a:t>Die Portion in Deutschland ist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größer als </a:t>
            </a:r>
            <a:r>
              <a:rPr lang="de-DE" sz="2275" dirty="0"/>
              <a:t>in Japan.</a:t>
            </a:r>
          </a:p>
          <a:p>
            <a:endParaRPr lang="de-DE" sz="2275" dirty="0"/>
          </a:p>
          <a:p>
            <a:r>
              <a:rPr lang="de-DE" sz="2275" dirty="0"/>
              <a:t>Das Essen in Deutschland ist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salziger als </a:t>
            </a:r>
            <a:r>
              <a:rPr lang="de-DE" sz="2275" dirty="0"/>
              <a:t>in Japan.</a:t>
            </a:r>
          </a:p>
          <a:p>
            <a:r>
              <a:rPr lang="de-DE" sz="2275" dirty="0"/>
              <a:t>Das Essen in Deutschland hat aber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mehr</a:t>
            </a:r>
            <a:r>
              <a:rPr lang="de-DE" sz="2275" dirty="0"/>
              <a:t> Fleisch </a:t>
            </a:r>
            <a:r>
              <a:rPr lang="de-DE" sz="2275" dirty="0">
                <a:solidFill>
                  <a:schemeClr val="accent4">
                    <a:lumMod val="75000"/>
                  </a:schemeClr>
                </a:solidFill>
              </a:rPr>
              <a:t>als</a:t>
            </a:r>
            <a:r>
              <a:rPr lang="de-DE" sz="2275" dirty="0"/>
              <a:t> in Japan.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de-DE" dirty="0">
                <a:latin typeface="+mn-lt"/>
              </a:rPr>
              <a:t>賛成</a:t>
            </a:r>
            <a:r>
              <a:rPr kumimoji="1" lang="de-DE" altLang="ja-JP" dirty="0">
                <a:latin typeface="+mn-lt"/>
              </a:rPr>
              <a:t>/</a:t>
            </a:r>
            <a:r>
              <a:rPr kumimoji="1" lang="ja-JP" altLang="de-DE" dirty="0">
                <a:latin typeface="+mn-lt"/>
              </a:rPr>
              <a:t>反対</a:t>
            </a:r>
            <a:r>
              <a:rPr kumimoji="1" lang="ja-JP" altLang="en-US" dirty="0">
                <a:latin typeface="+mn-lt"/>
              </a:rPr>
              <a:t>の言い方</a:t>
            </a:r>
            <a:endParaRPr kumimoji="1" lang="de-DE" dirty="0">
              <a:latin typeface="+mn-lt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2044824"/>
          </a:xfrm>
        </p:spPr>
        <p:txBody>
          <a:bodyPr/>
          <a:lstStyle/>
          <a:p>
            <a:r>
              <a:rPr kumimoji="1" lang="en-US" altLang="ja-JP" dirty="0" err="1"/>
              <a:t>Ich</a:t>
            </a:r>
            <a:r>
              <a:rPr kumimoji="1" lang="ja-JP" altLang="en-US" dirty="0"/>
              <a:t> </a:t>
            </a:r>
            <a:r>
              <a:rPr kumimoji="1" lang="en-US" altLang="ja-JP" dirty="0"/>
              <a:t>bin</a:t>
            </a:r>
            <a:r>
              <a:rPr kumimoji="1" lang="ja-JP" altLang="en-US" dirty="0"/>
              <a:t> </a:t>
            </a:r>
            <a:r>
              <a:rPr kumimoji="1" lang="de-DE" altLang="ja-JP" dirty="0"/>
              <a:t>dafür</a:t>
            </a:r>
            <a:r>
              <a:rPr kumimoji="1" lang="ja-JP" altLang="de-DE" dirty="0"/>
              <a:t> </a:t>
            </a:r>
            <a:r>
              <a:rPr kumimoji="1" lang="de-DE" altLang="ja-JP" dirty="0"/>
              <a:t>(dagegen).</a:t>
            </a:r>
          </a:p>
          <a:p>
            <a:pPr lvl="1"/>
            <a:r>
              <a:rPr kumimoji="1" lang="ja-JP" altLang="de-DE" dirty="0"/>
              <a:t>それに賛成</a:t>
            </a:r>
            <a:r>
              <a:rPr kumimoji="1" lang="de-DE" altLang="ja-JP" dirty="0"/>
              <a:t>(</a:t>
            </a:r>
            <a:r>
              <a:rPr kumimoji="1" lang="ja-JP" altLang="de-DE" dirty="0"/>
              <a:t>反対</a:t>
            </a:r>
            <a:r>
              <a:rPr kumimoji="1" lang="de-DE" altLang="ja-JP" dirty="0"/>
              <a:t>)</a:t>
            </a:r>
            <a:r>
              <a:rPr kumimoji="1" lang="ja-JP" altLang="de-DE" dirty="0"/>
              <a:t>だ。</a:t>
            </a:r>
            <a:endParaRPr kumimoji="1" lang="de-DE" altLang="ja-JP" dirty="0"/>
          </a:p>
          <a:p>
            <a:r>
              <a:rPr kumimoji="1" lang="de-DE" altLang="ja-JP" dirty="0"/>
              <a:t>Ich bin (nicht) Ihrer (deiner) Meinung.</a:t>
            </a:r>
          </a:p>
          <a:p>
            <a:pPr lvl="1"/>
            <a:r>
              <a:rPr kumimoji="1" lang="ja-JP" altLang="en-US" dirty="0"/>
              <a:t>あなたの意見と同じだ。</a:t>
            </a:r>
            <a:endParaRPr kumimoji="1" lang="de-DE" altLang="ja-JP" dirty="0"/>
          </a:p>
          <a:p>
            <a:endParaRPr kumimoji="1" lang="en-US" altLang="ja-JP" dirty="0"/>
          </a:p>
          <a:p>
            <a:endParaRPr kumimoji="1" lang="de-DE" altLang="ja-JP" dirty="0"/>
          </a:p>
          <a:p>
            <a:endParaRPr kumimoji="1" lang="de-DE" altLang="ja-JP" dirty="0"/>
          </a:p>
          <a:p>
            <a:endParaRPr kumimoji="1" lang="de-DE" altLang="ja-JP" dirty="0"/>
          </a:p>
          <a:p>
            <a:endParaRPr kumimoji="1" lang="de-DE" dirty="0"/>
          </a:p>
          <a:p>
            <a:endParaRPr kumimoji="1" lang="de-DE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0411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bin 				Er/Sie ist 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1916832"/>
            <a:ext cx="4376738" cy="3951288"/>
          </a:xfrm>
        </p:spPr>
        <p:txBody>
          <a:bodyPr/>
          <a:lstStyle/>
          <a:p>
            <a:r>
              <a:rPr lang="de-DE" altLang="ja-JP" dirty="0"/>
              <a:t>(</a:t>
            </a:r>
            <a:r>
              <a:rPr lang="ja-JP" altLang="de-DE" dirty="0"/>
              <a:t>誰</a:t>
            </a:r>
            <a:r>
              <a:rPr lang="de-DE" altLang="ja-JP" dirty="0"/>
              <a:t>)</a:t>
            </a:r>
            <a:r>
              <a:rPr lang="ja-JP" altLang="de-DE" dirty="0"/>
              <a:t>　　</a:t>
            </a:r>
            <a:r>
              <a:rPr lang="de-DE" altLang="ja-JP" dirty="0"/>
              <a:t>(</a:t>
            </a:r>
            <a:r>
              <a:rPr lang="de-DE" dirty="0"/>
              <a:t>Wer bist du?</a:t>
            </a:r>
            <a:r>
              <a:rPr lang="de-DE" altLang="ja-JP" dirty="0"/>
              <a:t>)</a:t>
            </a:r>
            <a:endParaRPr lang="de-DE" dirty="0"/>
          </a:p>
          <a:p>
            <a:endParaRPr lang="de-DE" altLang="ja-JP" dirty="0"/>
          </a:p>
          <a:p>
            <a:r>
              <a:rPr lang="de-DE" altLang="ja-JP" dirty="0"/>
              <a:t>(</a:t>
            </a:r>
            <a:r>
              <a:rPr lang="ja-JP" altLang="de-DE" dirty="0"/>
              <a:t>何</a:t>
            </a:r>
            <a:r>
              <a:rPr lang="de-DE" altLang="ja-JP" dirty="0"/>
              <a:t>)</a:t>
            </a:r>
            <a:r>
              <a:rPr lang="ja-JP" altLang="de-DE" dirty="0"/>
              <a:t>　　</a:t>
            </a:r>
            <a:r>
              <a:rPr lang="de-DE" dirty="0"/>
              <a:t>Was bist du?</a:t>
            </a:r>
          </a:p>
          <a:p>
            <a:endParaRPr lang="de-DE" altLang="ja-JP" dirty="0"/>
          </a:p>
          <a:p>
            <a:r>
              <a:rPr lang="de-DE" altLang="ja-JP" dirty="0"/>
              <a:t>(</a:t>
            </a:r>
            <a:r>
              <a:rPr lang="ja-JP" altLang="de-DE" dirty="0"/>
              <a:t>どう</a:t>
            </a:r>
            <a:r>
              <a:rPr lang="de-DE" altLang="ja-JP" dirty="0"/>
              <a:t>)</a:t>
            </a:r>
            <a:r>
              <a:rPr lang="ja-JP" altLang="de-DE" dirty="0"/>
              <a:t>　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Wie bist du?</a:t>
            </a:r>
          </a:p>
          <a:p>
            <a:endParaRPr lang="de-DE" altLang="ja-JP" dirty="0"/>
          </a:p>
          <a:p>
            <a:r>
              <a:rPr lang="de-DE" altLang="ja-JP" dirty="0"/>
              <a:t>(</a:t>
            </a:r>
            <a:r>
              <a:rPr lang="ja-JP" altLang="de-DE" dirty="0"/>
              <a:t>何歳） </a:t>
            </a:r>
            <a:r>
              <a:rPr lang="de-DE" dirty="0"/>
              <a:t>Wie alt bist du?	</a:t>
            </a:r>
          </a:p>
          <a:p>
            <a:endParaRPr lang="de-DE" dirty="0"/>
          </a:p>
          <a:p>
            <a:r>
              <a:rPr lang="de-DE" dirty="0"/>
              <a:t>(</a:t>
            </a:r>
            <a:r>
              <a:rPr lang="ja-JP" altLang="de-DE" dirty="0"/>
              <a:t>どこ</a:t>
            </a:r>
            <a:r>
              <a:rPr lang="de-DE" altLang="ja-JP" dirty="0"/>
              <a:t>)</a:t>
            </a:r>
            <a:r>
              <a:rPr lang="ja-JP" altLang="de-DE" dirty="0"/>
              <a:t>　</a:t>
            </a:r>
            <a:r>
              <a:rPr lang="de-DE" dirty="0"/>
              <a:t>Wo bist du?		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997960" y="1916832"/>
            <a:ext cx="4378325" cy="3951288"/>
          </a:xfrm>
        </p:spPr>
        <p:txBody>
          <a:bodyPr/>
          <a:lstStyle/>
          <a:p>
            <a:r>
              <a:rPr lang="de-DE" dirty="0"/>
              <a:t>Wer ist er/sie?</a:t>
            </a:r>
          </a:p>
          <a:p>
            <a:endParaRPr lang="de-DE" dirty="0"/>
          </a:p>
          <a:p>
            <a:r>
              <a:rPr lang="de-DE" dirty="0"/>
              <a:t>Was ist er/sie?</a:t>
            </a:r>
          </a:p>
          <a:p>
            <a:endParaRPr lang="de-DE" dirty="0"/>
          </a:p>
          <a:p>
            <a:r>
              <a:rPr lang="de-DE" dirty="0"/>
              <a:t>Wie ist er/sie?</a:t>
            </a:r>
          </a:p>
          <a:p>
            <a:endParaRPr lang="de-DE" dirty="0"/>
          </a:p>
          <a:p>
            <a:r>
              <a:rPr lang="de-DE" dirty="0"/>
              <a:t>Wie alt ist er/sie?</a:t>
            </a:r>
          </a:p>
          <a:p>
            <a:endParaRPr lang="de-DE" dirty="0"/>
          </a:p>
          <a:p>
            <a:r>
              <a:rPr lang="de-DE" dirty="0"/>
              <a:t>Wo ist er/sie?</a:t>
            </a:r>
          </a:p>
          <a:p>
            <a:endParaRPr lang="de-D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3323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3600" dirty="0"/>
            </a:br>
            <a:r>
              <a:rPr lang="de-DE" dirty="0"/>
              <a:t>Ich bin 				Er/Sie ist 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98114"/>
              </p:ext>
            </p:extLst>
          </p:nvPr>
        </p:nvGraphicFramePr>
        <p:xfrm>
          <a:off x="807333" y="1844824"/>
          <a:ext cx="8568951" cy="467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32233817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1308468654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401265505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e-DE" dirty="0"/>
                        <a:t>Fragen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13590"/>
                  </a:ext>
                </a:extLst>
              </a:tr>
              <a:tr h="379630">
                <a:tc rowSpan="2">
                  <a:txBody>
                    <a:bodyPr/>
                    <a:lstStyle/>
                    <a:p>
                      <a:r>
                        <a:rPr lang="de-DE" dirty="0"/>
                        <a:t>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Christine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581003"/>
                  </a:ext>
                </a:extLst>
              </a:tr>
              <a:tr h="37963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sein/ihr/mein Vater/Bruder/Freund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seine/ihre/meine   Mutter/Schwester/Freundin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56788"/>
                  </a:ext>
                </a:extLst>
              </a:tr>
              <a:tr h="379630">
                <a:tc rowSpan="4">
                  <a:txBody>
                    <a:bodyPr/>
                    <a:lstStyle/>
                    <a:p>
                      <a:r>
                        <a:rPr lang="de-DE" dirty="0"/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Studentin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90286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Lehrerin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92849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Professor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Professorin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40210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Assistent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Assistentin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11592"/>
                  </a:ext>
                </a:extLst>
              </a:tr>
              <a:tr h="405839">
                <a:tc rowSpan="3">
                  <a:txBody>
                    <a:bodyPr/>
                    <a:lstStyle/>
                    <a:p>
                      <a:r>
                        <a:rPr lang="de-DE" dirty="0"/>
                        <a:t>Wie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groß/dick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klein/schlank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34194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freundlich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lieb /</a:t>
                      </a:r>
                      <a:r>
                        <a:rPr lang="de-DE" baseline="0" dirty="0"/>
                        <a:t> nett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2107"/>
                  </a:ext>
                </a:extLst>
              </a:tr>
              <a:tr h="405839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blond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brünett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42233"/>
                  </a:ext>
                </a:extLst>
              </a:tr>
              <a:tr h="405839">
                <a:tc>
                  <a:txBody>
                    <a:bodyPr/>
                    <a:lstStyle/>
                    <a:p>
                      <a:r>
                        <a:rPr lang="de-DE" altLang="ja-JP" dirty="0"/>
                        <a:t>Wie</a:t>
                      </a:r>
                      <a:r>
                        <a:rPr lang="ja-JP" altLang="de-DE" dirty="0"/>
                        <a:t> </a:t>
                      </a:r>
                      <a:r>
                        <a:rPr lang="de-DE" altLang="ja-JP" dirty="0"/>
                        <a:t>alt</a:t>
                      </a:r>
                      <a:endParaRPr lang="de-DE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/>
                        <a:t>22(zwei-</a:t>
                      </a:r>
                      <a:r>
                        <a:rPr lang="de-DE" altLang="ja-JP" baseline="0" dirty="0"/>
                        <a:t>und-zwanzig)</a:t>
                      </a:r>
                      <a:r>
                        <a:rPr lang="ja-JP" altLang="de-DE" baseline="0" dirty="0"/>
                        <a:t> </a:t>
                      </a:r>
                      <a:r>
                        <a:rPr lang="de-DE" altLang="ja-JP" dirty="0"/>
                        <a:t>Jahre</a:t>
                      </a:r>
                      <a:r>
                        <a:rPr lang="ja-JP" altLang="de-DE" dirty="0"/>
                        <a:t> </a:t>
                      </a:r>
                      <a:r>
                        <a:rPr lang="de-DE" altLang="ja-JP" dirty="0"/>
                        <a:t>alt.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62342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7B94-8224-4674-8BD1-9089F8E43D0D}" type="slidenum">
              <a:rPr lang="ja-JP" altLang="en-US" smtClean="0"/>
              <a:pPr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6508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48544" y="524266"/>
            <a:ext cx="7726680" cy="666791"/>
          </a:xfrm>
        </p:spPr>
        <p:txBody>
          <a:bodyPr/>
          <a:lstStyle/>
          <a:p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時を表す前置詞 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/>
          </p:nvPr>
        </p:nvGraphicFramePr>
        <p:xfrm>
          <a:off x="681038" y="1961258"/>
          <a:ext cx="8543924" cy="33761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3967">
                  <a:extLst>
                    <a:ext uri="{9D8B030D-6E8A-4147-A177-3AD203B41FA5}">
                      <a16:colId xmlns:a16="http://schemas.microsoft.com/office/drawing/2014/main" val="2389282569"/>
                    </a:ext>
                  </a:extLst>
                </a:gridCol>
                <a:gridCol w="1063967">
                  <a:extLst>
                    <a:ext uri="{9D8B030D-6E8A-4147-A177-3AD203B41FA5}">
                      <a16:colId xmlns:a16="http://schemas.microsoft.com/office/drawing/2014/main" val="2345813782"/>
                    </a:ext>
                  </a:extLst>
                </a:gridCol>
                <a:gridCol w="2536796">
                  <a:extLst>
                    <a:ext uri="{9D8B030D-6E8A-4147-A177-3AD203B41FA5}">
                      <a16:colId xmlns:a16="http://schemas.microsoft.com/office/drawing/2014/main" val="2489987476"/>
                    </a:ext>
                  </a:extLst>
                </a:gridCol>
                <a:gridCol w="3879194">
                  <a:extLst>
                    <a:ext uri="{9D8B030D-6E8A-4147-A177-3AD203B41FA5}">
                      <a16:colId xmlns:a16="http://schemas.microsoft.com/office/drawing/2014/main" val="1937777827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r>
                        <a:rPr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格支配</a:t>
                      </a:r>
                      <a:endParaRPr lang="de-DE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種類</a:t>
                      </a:r>
                      <a:endParaRPr lang="de-DE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用途</a:t>
                      </a:r>
                      <a:endParaRPr lang="de-DE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例　</a:t>
                      </a:r>
                      <a:endParaRPr lang="de-DE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extLst>
                  <a:ext uri="{0D108BD9-81ED-4DB2-BD59-A6C34878D82A}">
                    <a16:rowId xmlns:a16="http://schemas.microsoft.com/office/drawing/2014/main" val="1216418674"/>
                  </a:ext>
                </a:extLst>
              </a:tr>
              <a:tr h="742950">
                <a:tc rowSpan="3">
                  <a:txBody>
                    <a:bodyPr/>
                    <a:lstStyle/>
                    <a:p>
                      <a:pPr algn="l"/>
                      <a:r>
                        <a:rPr lang="de-DE" altLang="ja-JP" sz="15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Dat.</a:t>
                      </a:r>
                      <a:endParaRPr lang="de-DE" sz="15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an</a:t>
                      </a:r>
                      <a:endParaRPr lang="de-DE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朝</a:t>
                      </a:r>
                      <a:r>
                        <a:rPr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晩、午前</a:t>
                      </a:r>
                      <a:r>
                        <a:rPr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午後</a:t>
                      </a:r>
                      <a:r>
                        <a:rPr lang="de-DE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de-DE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endParaRPr lang="de-DE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de-DE" sz="13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曜日</a:t>
                      </a:r>
                      <a:r>
                        <a:rPr lang="de-DE" altLang="ja-JP" sz="13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</a:t>
                      </a:r>
                      <a:r>
                        <a:rPr lang="ja-JP" altLang="de-DE" sz="13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日、</a:t>
                      </a:r>
                      <a:endParaRPr lang="de-DE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/>
                        <a:t>am Morgen/Abend, am Mittag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/>
                        <a:t>am</a:t>
                      </a:r>
                      <a:r>
                        <a:rPr lang="de-DE" sz="1500" baseline="0" dirty="0"/>
                        <a:t> </a:t>
                      </a:r>
                      <a:r>
                        <a:rPr lang="de-DE" sz="1500" dirty="0"/>
                        <a:t>Vor-/Nachmittag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/>
                        <a:t>am Donnerstag, a</a:t>
                      </a:r>
                      <a:r>
                        <a:rPr lang="de-DE" sz="1500" dirty="0"/>
                        <a:t>n</a:t>
                      </a:r>
                      <a:r>
                        <a:rPr lang="de-DE" sz="1500" baseline="0" dirty="0"/>
                        <a:t> einem schönen Tag</a:t>
                      </a:r>
                      <a:endParaRPr lang="de-DE" sz="15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extLst>
                  <a:ext uri="{0D108BD9-81ED-4DB2-BD59-A6C34878D82A}">
                    <a16:rowId xmlns:a16="http://schemas.microsoft.com/office/drawing/2014/main" val="2255746909"/>
                  </a:ext>
                </a:extLst>
              </a:tr>
              <a:tr h="588169">
                <a:tc vMerge="1">
                  <a:txBody>
                    <a:bodyPr/>
                    <a:lstStyle/>
                    <a:p>
                      <a:pPr algn="ctr"/>
                      <a:endParaRPr lang="de-DE" sz="2400" dirty="0">
                        <a:solidFill>
                          <a:schemeClr val="accent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1118" marR="10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zu</a:t>
                      </a:r>
                      <a:endParaRPr lang="de-DE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正午、誕生日、</a:t>
                      </a:r>
                      <a:endParaRPr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キリスト教の祝日、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zu Mittag/Mitte</a:t>
                      </a:r>
                      <a:r>
                        <a:rPr lang="de-DE" altLang="ja-JP" sz="1500" dirty="0"/>
                        <a:t>r</a:t>
                      </a:r>
                      <a:r>
                        <a:rPr lang="de-DE" sz="1500" dirty="0"/>
                        <a:t>nacht, zum</a:t>
                      </a:r>
                      <a:r>
                        <a:rPr lang="de-DE" sz="1500" baseline="0" dirty="0"/>
                        <a:t> Geburtstag, zu Ostern/Pfingsten/</a:t>
                      </a:r>
                      <a:r>
                        <a:rPr lang="de-DE" sz="1500" dirty="0"/>
                        <a:t>Weihnachten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extLst>
                  <a:ext uri="{0D108BD9-81ED-4DB2-BD59-A6C34878D82A}">
                    <a16:rowId xmlns:a16="http://schemas.microsoft.com/office/drawing/2014/main" val="2608538925"/>
                  </a:ext>
                </a:extLst>
              </a:tr>
              <a:tr h="742950">
                <a:tc vMerge="1">
                  <a:txBody>
                    <a:bodyPr/>
                    <a:lstStyle/>
                    <a:p>
                      <a:pPr algn="ctr"/>
                      <a:endParaRPr lang="de-DE" sz="2400" dirty="0">
                        <a:solidFill>
                          <a:schemeClr val="accent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1118" marR="10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in</a:t>
                      </a:r>
                      <a:endParaRPr lang="de-DE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早朝、夜更け、月、</a:t>
                      </a:r>
                      <a:endParaRPr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年号、四季、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/>
                        <a:t>in</a:t>
                      </a:r>
                      <a:r>
                        <a:rPr lang="de-DE" sz="1500" baseline="0" dirty="0"/>
                        <a:t> der Früh, in der Nacht,  im nächsten Monat,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/>
                        <a:t>im Jahre 2019, im Sommer, 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extLst>
                  <a:ext uri="{0D108BD9-81ED-4DB2-BD59-A6C34878D82A}">
                    <a16:rowId xmlns:a16="http://schemas.microsoft.com/office/drawing/2014/main" val="3815204229"/>
                  </a:ext>
                </a:extLst>
              </a:tr>
              <a:tr h="520065">
                <a:tc rowSpan="2">
                  <a:txBody>
                    <a:bodyPr/>
                    <a:lstStyle/>
                    <a:p>
                      <a:pPr algn="l"/>
                      <a:r>
                        <a:rPr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Akk.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um</a:t>
                      </a:r>
                      <a:endParaRPr lang="de-DE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時間、にかけて</a:t>
                      </a:r>
                      <a:r>
                        <a:rPr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/(</a:t>
                      </a:r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時期</a:t>
                      </a:r>
                      <a:r>
                        <a:rPr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頃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um 2 Uhr, um</a:t>
                      </a:r>
                      <a:r>
                        <a:rPr lang="de-DE" sz="1500" baseline="0" dirty="0"/>
                        <a:t> Mitternacht, </a:t>
                      </a:r>
                      <a:r>
                        <a:rPr lang="de-DE" sz="1500" dirty="0"/>
                        <a:t>um diese Jahreszeit, 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extLst>
                  <a:ext uri="{0D108BD9-81ED-4DB2-BD59-A6C34878D82A}">
                    <a16:rowId xmlns:a16="http://schemas.microsoft.com/office/drawing/2014/main" val="229834057"/>
                  </a:ext>
                </a:extLst>
              </a:tr>
              <a:tr h="433388">
                <a:tc vMerge="1">
                  <a:txBody>
                    <a:bodyPr/>
                    <a:lstStyle/>
                    <a:p>
                      <a:pPr algn="l"/>
                      <a:endParaRPr lang="de-DE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1118" marR="1011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gegen</a:t>
                      </a:r>
                      <a:endParaRPr lang="de-DE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時間、（時間）頃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gegen 7 Uhr, gegen Mittag</a:t>
                      </a:r>
                      <a:endParaRPr lang="de-DE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158" marR="82158" marT="37148" marB="37148"/>
                </a:tc>
                <a:extLst>
                  <a:ext uri="{0D108BD9-81ED-4DB2-BD59-A6C34878D82A}">
                    <a16:rowId xmlns:a16="http://schemas.microsoft.com/office/drawing/2014/main" val="3609176595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34</a:t>
            </a:fld>
            <a:endParaRPr kumimoji="1"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7894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err="1"/>
              <a:t>Ich</a:t>
            </a:r>
            <a:r>
              <a:rPr kumimoji="1" lang="en-US" dirty="0"/>
              <a:t> [verb] (</a:t>
            </a:r>
            <a:r>
              <a:rPr kumimoji="1" lang="en-US" dirty="0" err="1"/>
              <a:t>obj</a:t>
            </a:r>
            <a:r>
              <a:rPr kumimoji="1" lang="en-US" dirty="0"/>
              <a:t>).		</a:t>
            </a:r>
            <a:r>
              <a:rPr kumimoji="1" lang="en-US" dirty="0" err="1"/>
              <a:t>Er</a:t>
            </a:r>
            <a:r>
              <a:rPr kumimoji="1" lang="en-US" dirty="0"/>
              <a:t>/</a:t>
            </a:r>
            <a:r>
              <a:rPr kumimoji="1" lang="en-US" dirty="0" err="1"/>
              <a:t>sie</a:t>
            </a:r>
            <a:r>
              <a:rPr kumimoji="1" lang="en-US" dirty="0"/>
              <a:t> </a:t>
            </a:r>
            <a:r>
              <a:rPr kumimoji="1" lang="en-US" altLang="ja-JP" dirty="0"/>
              <a:t>[verb] (</a:t>
            </a:r>
            <a:r>
              <a:rPr kumimoji="1" lang="en-US" altLang="ja-JP" dirty="0" err="1"/>
              <a:t>obj</a:t>
            </a:r>
            <a:r>
              <a:rPr kumimoji="1" lang="en-US" altLang="ja-JP" dirty="0"/>
              <a:t>).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601716" cy="4530725"/>
          </a:xfrm>
        </p:spPr>
        <p:txBody>
          <a:bodyPr/>
          <a:lstStyle/>
          <a:p>
            <a:pPr marL="0" indent="0">
              <a:buNone/>
            </a:pPr>
            <a:r>
              <a:rPr kumimoji="1" lang="de-DE" dirty="0"/>
              <a:t>kommen</a:t>
            </a:r>
            <a:r>
              <a:rPr kumimoji="1" lang="en-US" dirty="0"/>
              <a:t>	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kumimoji="1" lang="en-US" altLang="ja-JP" dirty="0"/>
              <a:t>	</a:t>
            </a:r>
            <a:r>
              <a:rPr kumimoji="1" lang="en-US" altLang="ja-JP" dirty="0" err="1"/>
              <a:t>Ich</a:t>
            </a:r>
            <a:r>
              <a:rPr kumimoji="1" lang="ja-JP" altLang="en-US" dirty="0"/>
              <a:t> </a:t>
            </a:r>
            <a:r>
              <a:rPr kumimoji="1" lang="en-US" altLang="ja-JP" dirty="0"/>
              <a:t>k</a:t>
            </a:r>
            <a:r>
              <a:rPr kumimoji="1" lang="de-DE" altLang="ja-JP" dirty="0" err="1"/>
              <a:t>omme</a:t>
            </a:r>
            <a:r>
              <a:rPr kumimoji="1" lang="de-DE" altLang="ja-JP" dirty="0"/>
              <a:t> aus Japan.</a:t>
            </a:r>
            <a:endParaRPr kumimoji="1" lang="de-DE" dirty="0"/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gehen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kumimoji="1" lang="de-DE" dirty="0"/>
              <a:t>	Ich gehe zum Park.</a:t>
            </a:r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studieren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kumimoji="1" lang="de-DE" dirty="0"/>
              <a:t>	Ich studiere Physik.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13040" y="1600200"/>
            <a:ext cx="4097660" cy="4530725"/>
          </a:xfrm>
        </p:spPr>
        <p:txBody>
          <a:bodyPr/>
          <a:lstStyle/>
          <a:p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Er kommt aus den USA.</a:t>
            </a:r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Sie geht zur Uni.</a:t>
            </a:r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endParaRPr kumimoji="1" lang="de-DE" dirty="0"/>
          </a:p>
          <a:p>
            <a:pPr marL="0" indent="0">
              <a:buNone/>
            </a:pPr>
            <a:r>
              <a:rPr kumimoji="1" lang="de-DE" dirty="0"/>
              <a:t>Er studiert </a:t>
            </a:r>
            <a:r>
              <a:rPr kumimoji="1" lang="de-DE" altLang="ja-JP" dirty="0"/>
              <a:t>Germanistik</a:t>
            </a:r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8438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Woher </a:t>
            </a:r>
            <a:r>
              <a:rPr lang="ja-JP" altLang="de-DE" dirty="0">
                <a:latin typeface="+mn-lt"/>
              </a:rPr>
              <a:t>⇒</a:t>
            </a:r>
            <a:r>
              <a:rPr lang="de-DE" dirty="0">
                <a:latin typeface="+mn-lt"/>
              </a:rPr>
              <a:t>  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Wo</a:t>
            </a:r>
            <a:r>
              <a:rPr lang="ja-JP" altLang="de-DE" dirty="0">
                <a:latin typeface="+mn-lt"/>
              </a:rPr>
              <a:t>　⇒</a:t>
            </a:r>
            <a:r>
              <a:rPr lang="de-DE" dirty="0">
                <a:latin typeface="+mn-lt"/>
              </a:rPr>
              <a:t> </a:t>
            </a:r>
            <a:r>
              <a:rPr lang="ja-JP" altLang="de-DE" dirty="0">
                <a:latin typeface="+mn-lt"/>
              </a:rPr>
              <a:t>　</a:t>
            </a:r>
            <a:r>
              <a:rPr lang="de-DE" dirty="0">
                <a:latin typeface="+mn-lt"/>
              </a:rPr>
              <a:t>Wohin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  (</a:t>
            </a:r>
            <a:r>
              <a:rPr lang="ja-JP" altLang="de-DE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どこ</a:t>
            </a:r>
            <a:r>
              <a:rPr lang="de-DE" altLang="ja-JP" dirty="0"/>
              <a:t>?)</a:t>
            </a:r>
            <a:r>
              <a:rPr lang="de-DE" dirty="0"/>
              <a:t>  			</a:t>
            </a:r>
            <a:r>
              <a:rPr lang="ja-JP" altLang="de-DE" dirty="0"/>
              <a:t>　　</a:t>
            </a:r>
            <a:r>
              <a:rPr lang="de-DE" sz="4000" b="1" u="sng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↓</a:t>
            </a:r>
          </a:p>
          <a:p>
            <a:pPr lvl="1"/>
            <a:r>
              <a:rPr lang="de-DE" dirty="0">
                <a:cs typeface="Times New Roman" panose="02020603050405020304" pitchFamily="18" charset="0"/>
              </a:rPr>
              <a:t>in/bei/an/auf   	Dativ</a:t>
            </a:r>
          </a:p>
          <a:p>
            <a:r>
              <a:rPr lang="de-DE" dirty="0">
                <a:cs typeface="Times New Roman" panose="02020603050405020304" pitchFamily="18" charset="0"/>
              </a:rPr>
              <a:t>Woher </a:t>
            </a:r>
            <a:r>
              <a:rPr lang="de-DE" altLang="ja-JP" dirty="0">
                <a:cs typeface="Times New Roman" panose="02020603050405020304" pitchFamily="18" charset="0"/>
              </a:rPr>
              <a:t>(</a:t>
            </a:r>
            <a:r>
              <a:rPr lang="ja-JP" altLang="de-DE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どこから</a:t>
            </a:r>
            <a:r>
              <a:rPr lang="de-DE" altLang="ja-JP" dirty="0">
                <a:latin typeface="+mn-ea"/>
                <a:cs typeface="Times New Roman" panose="02020603050405020304" pitchFamily="18" charset="0"/>
              </a:rPr>
              <a:t>?</a:t>
            </a:r>
            <a:r>
              <a:rPr lang="ja-JP" altLang="de-DE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de-DE" dirty="0">
                <a:latin typeface="+mn-ea"/>
                <a:cs typeface="Times New Roman" panose="02020603050405020304" pitchFamily="18" charset="0"/>
              </a:rPr>
              <a:t>    </a:t>
            </a:r>
            <a:r>
              <a:rPr lang="ja-JP" altLang="de-DE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de-DE" sz="4400" dirty="0">
                <a:cs typeface="Times New Roman" panose="02020603050405020304" pitchFamily="18" charset="0"/>
              </a:rPr>
              <a:t>A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u="sng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de-DE" u="sng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lvl="1"/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aus/von		Dativ</a:t>
            </a:r>
          </a:p>
          <a:p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Wohin </a:t>
            </a:r>
            <a:r>
              <a:rPr lang="de-DE" altLang="ja-JP" dirty="0"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ja-JP" altLang="de-DE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どこへ</a:t>
            </a:r>
            <a:r>
              <a:rPr lang="de-DE" altLang="ja-JP" dirty="0">
                <a:cs typeface="Times New Roman" panose="02020603050405020304" pitchFamily="18" charset="0"/>
                <a:sym typeface="Wingdings" panose="05000000000000000000" pitchFamily="2" charset="2"/>
              </a:rPr>
              <a:t>?)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    		</a:t>
            </a:r>
            <a:r>
              <a:rPr lang="ja-JP" alt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　　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u="sng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de-DE" sz="4000" dirty="0"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</a:p>
          <a:p>
            <a:pPr marL="717550" lvl="1" indent="-273050">
              <a:buClr>
                <a:srgbClr val="666699"/>
              </a:buClr>
            </a:pP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nach/zu   	Dativ</a:t>
            </a:r>
          </a:p>
          <a:p>
            <a:pPr marL="717550" lvl="1" indent="-273050">
              <a:buClr>
                <a:srgbClr val="666699"/>
              </a:buClr>
            </a:pP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in/an/auf      	Akkusativ</a:t>
            </a:r>
          </a:p>
          <a:p>
            <a:pPr marL="0" indent="0">
              <a:buNone/>
            </a:pPr>
            <a:endParaRPr lang="de-DE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de-DE" sz="3600" dirty="0"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de-DE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4051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Wo bist du jetzt?             </a:t>
            </a:r>
            <a:r>
              <a:rPr lang="de-DE" altLang="ja-JP" sz="3200" dirty="0"/>
              <a:t>Wo</a:t>
            </a:r>
            <a:r>
              <a:rPr lang="ja-JP" altLang="de-DE" sz="3200" dirty="0"/>
              <a:t> </a:t>
            </a:r>
            <a:r>
              <a:rPr lang="de-DE" altLang="ja-JP" sz="3200" dirty="0"/>
              <a:t>warst</a:t>
            </a:r>
            <a:r>
              <a:rPr lang="ja-JP" altLang="de-DE" sz="3200" dirty="0"/>
              <a:t> </a:t>
            </a:r>
            <a:r>
              <a:rPr lang="de-DE" altLang="ja-JP" sz="3200" dirty="0"/>
              <a:t>du gestern?</a:t>
            </a:r>
            <a:br>
              <a:rPr lang="de-DE" sz="3200" dirty="0"/>
            </a:br>
            <a:r>
              <a:rPr lang="de-DE" altLang="ja-JP" sz="3200" dirty="0"/>
              <a:t>Jetzt</a:t>
            </a:r>
            <a:r>
              <a:rPr lang="de-DE" sz="3200" dirty="0"/>
              <a:t> bin ich ..... </a:t>
            </a:r>
            <a:r>
              <a:rPr lang="ja-JP" altLang="de-DE" sz="3200" dirty="0"/>
              <a:t>　                    </a:t>
            </a:r>
            <a:r>
              <a:rPr lang="de-DE" altLang="ja-JP" sz="3200" dirty="0"/>
              <a:t>Ich war</a:t>
            </a:r>
            <a:r>
              <a:rPr lang="ja-JP" altLang="de-DE" sz="3200" dirty="0"/>
              <a:t> </a:t>
            </a:r>
            <a:endParaRPr lang="de-DE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7919" y="2143698"/>
            <a:ext cx="3683794" cy="3681214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im Büro (</a:t>
            </a:r>
            <a:r>
              <a:rPr lang="ja-JP" altLang="de-DE" dirty="0"/>
              <a:t>オフィス</a:t>
            </a:r>
            <a:r>
              <a:rPr lang="de-DE" altLang="ja-JP" dirty="0"/>
              <a:t>)</a:t>
            </a:r>
            <a:endParaRPr lang="de-DE" dirty="0"/>
          </a:p>
          <a:p>
            <a:r>
              <a:rPr lang="de-DE" dirty="0"/>
              <a:t>im Park (r. </a:t>
            </a:r>
            <a:r>
              <a:rPr lang="ja-JP" altLang="de-DE" dirty="0"/>
              <a:t>公園</a:t>
            </a:r>
            <a:r>
              <a:rPr lang="de-DE" altLang="ja-JP" dirty="0"/>
              <a:t>)</a:t>
            </a:r>
            <a:endParaRPr lang="de-DE" dirty="0"/>
          </a:p>
          <a:p>
            <a:r>
              <a:rPr lang="de-DE" dirty="0"/>
              <a:t>im Garten </a:t>
            </a:r>
            <a:r>
              <a:rPr lang="de-DE" altLang="ja-JP" dirty="0"/>
              <a:t>(r. </a:t>
            </a:r>
            <a:r>
              <a:rPr lang="ja-JP" altLang="de-DE" dirty="0"/>
              <a:t>庭</a:t>
            </a:r>
            <a:r>
              <a:rPr lang="de-DE" altLang="ja-JP" dirty="0"/>
              <a:t>)</a:t>
            </a:r>
          </a:p>
          <a:p>
            <a:r>
              <a:rPr lang="de-DE" dirty="0"/>
              <a:t>im Kaufhaus (</a:t>
            </a:r>
            <a:r>
              <a:rPr lang="ja-JP" altLang="de-DE" dirty="0"/>
              <a:t>デパート）</a:t>
            </a:r>
            <a:endParaRPr lang="de-DE" altLang="ja-JP" dirty="0"/>
          </a:p>
          <a:p>
            <a:r>
              <a:rPr lang="de-DE" dirty="0"/>
              <a:t>im Kino (</a:t>
            </a:r>
            <a:r>
              <a:rPr lang="ja-JP" altLang="de-DE" dirty="0"/>
              <a:t>映画館）</a:t>
            </a:r>
            <a:endParaRPr lang="de-DE" altLang="ja-JP" dirty="0"/>
          </a:p>
          <a:p>
            <a:r>
              <a:rPr lang="de-DE" dirty="0"/>
              <a:t>im Café (</a:t>
            </a:r>
            <a:r>
              <a:rPr lang="ja-JP" altLang="de-DE" dirty="0"/>
              <a:t>カフェ</a:t>
            </a:r>
            <a:r>
              <a:rPr lang="de-DE" altLang="ja-JP" dirty="0"/>
              <a:t>)</a:t>
            </a:r>
            <a:endParaRPr lang="de-DE" dirty="0"/>
          </a:p>
          <a:p>
            <a:r>
              <a:rPr lang="de-DE" dirty="0"/>
              <a:t>in der Uni (</a:t>
            </a:r>
            <a:r>
              <a:rPr lang="ja-JP" altLang="de-DE" dirty="0"/>
              <a:t>大学</a:t>
            </a:r>
            <a:r>
              <a:rPr lang="de-DE" altLang="ja-JP" dirty="0"/>
              <a:t>)</a:t>
            </a:r>
          </a:p>
          <a:p>
            <a:endParaRPr lang="de-DE" dirty="0"/>
          </a:p>
          <a:p>
            <a:r>
              <a:rPr lang="de-DE" dirty="0"/>
              <a:t>bei</a:t>
            </a:r>
            <a:r>
              <a:rPr lang="de-DE" altLang="ja-JP" dirty="0"/>
              <a:t>(m)</a:t>
            </a:r>
            <a:r>
              <a:rPr lang="de-DE" dirty="0"/>
              <a:t> Thomas (</a:t>
            </a:r>
            <a:r>
              <a:rPr lang="ja-JP" altLang="de-DE" dirty="0"/>
              <a:t>人</a:t>
            </a:r>
            <a:r>
              <a:rPr lang="de-DE" altLang="ja-JP" dirty="0"/>
              <a:t>)</a:t>
            </a:r>
            <a:r>
              <a:rPr lang="ja-JP" altLang="de-DE" dirty="0"/>
              <a:t>　</a:t>
            </a:r>
            <a:endParaRPr lang="de-DE" dirty="0"/>
          </a:p>
          <a:p>
            <a:r>
              <a:rPr lang="de-DE" dirty="0"/>
              <a:t>bei meinen Eltern(</a:t>
            </a:r>
            <a:r>
              <a:rPr lang="ja-JP" altLang="de-DE" dirty="0"/>
              <a:t>両親</a:t>
            </a:r>
            <a:r>
              <a:rPr lang="de-DE" altLang="ja-JP" dirty="0"/>
              <a:t>)</a:t>
            </a:r>
          </a:p>
          <a:p>
            <a:pPr lvl="1"/>
            <a:endParaRPr lang="de-DE" i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85194" y="2247711"/>
            <a:ext cx="3799517" cy="3681214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am See (r. </a:t>
            </a:r>
            <a:r>
              <a:rPr lang="ja-JP" altLang="de-DE" dirty="0"/>
              <a:t>湖）</a:t>
            </a:r>
            <a:endParaRPr lang="de-DE" altLang="ja-JP" dirty="0"/>
          </a:p>
          <a:p>
            <a:r>
              <a:rPr lang="de-DE" dirty="0"/>
              <a:t>am Meer</a:t>
            </a:r>
            <a:r>
              <a:rPr lang="de-DE" altLang="ja-JP" dirty="0"/>
              <a:t>/Strand</a:t>
            </a:r>
            <a:r>
              <a:rPr lang="de-DE" dirty="0"/>
              <a:t> (</a:t>
            </a:r>
            <a:r>
              <a:rPr lang="ja-JP" altLang="de-DE" dirty="0"/>
              <a:t>海）</a:t>
            </a:r>
            <a:endParaRPr lang="de-DE" altLang="ja-JP" dirty="0"/>
          </a:p>
          <a:p>
            <a:r>
              <a:rPr lang="de-DE" dirty="0"/>
              <a:t>am Bahnhof (r. </a:t>
            </a:r>
            <a:r>
              <a:rPr lang="ja-JP" altLang="de-DE" dirty="0"/>
              <a:t>駅</a:t>
            </a:r>
            <a:r>
              <a:rPr lang="de-DE" altLang="ja-JP" dirty="0"/>
              <a:t>)</a:t>
            </a:r>
          </a:p>
          <a:p>
            <a:r>
              <a:rPr lang="de-DE" dirty="0"/>
              <a:t>am Flughafen </a:t>
            </a:r>
            <a:r>
              <a:rPr lang="de-DE" altLang="ja-JP" dirty="0"/>
              <a:t>(r. </a:t>
            </a:r>
            <a:r>
              <a:rPr lang="ja-JP" altLang="de-DE" dirty="0"/>
              <a:t>空港</a:t>
            </a:r>
            <a:r>
              <a:rPr lang="de-DE" altLang="ja-JP" dirty="0"/>
              <a:t>)</a:t>
            </a:r>
            <a:endParaRPr lang="de-DE" dirty="0"/>
          </a:p>
          <a:p>
            <a:endParaRPr lang="de-DE" dirty="0"/>
          </a:p>
          <a:p>
            <a:r>
              <a:rPr lang="de-DE" dirty="0"/>
              <a:t>auf der Straße(e. </a:t>
            </a:r>
            <a:r>
              <a:rPr lang="ja-JP" altLang="de-DE" dirty="0"/>
              <a:t>路上</a:t>
            </a:r>
            <a:r>
              <a:rPr lang="de-DE" altLang="ja-JP" dirty="0"/>
              <a:t>)</a:t>
            </a:r>
          </a:p>
          <a:p>
            <a:r>
              <a:rPr lang="en-US" dirty="0"/>
              <a:t>auf der Toilette (</a:t>
            </a:r>
            <a:r>
              <a:rPr lang="ja-JP" altLang="en-US" dirty="0"/>
              <a:t>トイレ</a:t>
            </a:r>
            <a:r>
              <a:rPr lang="en-US" altLang="ja-JP" dirty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altLang="ja-JP" dirty="0"/>
              <a:t>Zu Hause (</a:t>
            </a:r>
            <a:r>
              <a:rPr lang="ja-JP" altLang="de-DE" dirty="0"/>
              <a:t>自宅</a:t>
            </a:r>
            <a:r>
              <a:rPr lang="de-DE" altLang="ja-JP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37</a:t>
            </a:fld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1377" y="5791155"/>
            <a:ext cx="456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altLang="ja-JP" i="1" dirty="0"/>
              <a:t>im = in dem     beim = bei dem     am = an dem</a:t>
            </a:r>
          </a:p>
        </p:txBody>
      </p:sp>
    </p:spTree>
    <p:extLst>
      <p:ext uri="{BB962C8B-B14F-4D97-AF65-F5344CB8AC3E}">
        <p14:creationId xmlns:p14="http://schemas.microsoft.com/office/powerpoint/2010/main" val="3193914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de-DE" sz="3200" dirty="0"/>
              <a:t>Wohin gehst du jetzt? </a:t>
            </a:r>
            <a:br>
              <a:rPr lang="de-DE" sz="3200" dirty="0"/>
            </a:br>
            <a:r>
              <a:rPr lang="de-DE" altLang="ja-JP" sz="3200" dirty="0"/>
              <a:t>Jetzt</a:t>
            </a:r>
            <a:r>
              <a:rPr lang="de-DE" sz="3200" dirty="0"/>
              <a:t> gehe ich ..... </a:t>
            </a:r>
            <a:r>
              <a:rPr lang="ja-JP" altLang="de-DE" sz="3200" dirty="0"/>
              <a:t>　                    </a:t>
            </a:r>
            <a:r>
              <a:rPr lang="de-DE" altLang="ja-JP" sz="3200" dirty="0"/>
              <a:t>Wohin bist</a:t>
            </a:r>
            <a:r>
              <a:rPr lang="ja-JP" altLang="de-DE" sz="3200" dirty="0"/>
              <a:t> </a:t>
            </a:r>
            <a:r>
              <a:rPr lang="de-DE" altLang="ja-JP" sz="3200" dirty="0"/>
              <a:t>du gegangen ? Gestern bin ich ..... gegangen</a:t>
            </a:r>
            <a:endParaRPr lang="de-DE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de-DE" dirty="0"/>
              <a:t>＊</a:t>
            </a:r>
            <a:r>
              <a:rPr lang="de-DE" altLang="ja-JP" dirty="0" err="1"/>
              <a:t>zu+3</a:t>
            </a:r>
            <a:r>
              <a:rPr lang="ja-JP" altLang="de-DE" dirty="0"/>
              <a:t>格</a:t>
            </a:r>
            <a:r>
              <a:rPr lang="de-DE" altLang="ja-JP" dirty="0"/>
              <a:t> </a:t>
            </a:r>
            <a:r>
              <a:rPr lang="ja-JP" altLang="de-DE" dirty="0"/>
              <a:t>で言い換えることも多い</a:t>
            </a:r>
            <a:endParaRPr lang="de-DE" altLang="ja-JP" dirty="0"/>
          </a:p>
          <a:p>
            <a:r>
              <a:rPr lang="de-DE" dirty="0"/>
              <a:t>ins Büro </a:t>
            </a:r>
            <a:r>
              <a:rPr lang="de-DE" sz="2300" dirty="0"/>
              <a:t>(s.</a:t>
            </a:r>
            <a:r>
              <a:rPr lang="ja-JP" altLang="de-DE" sz="2300" dirty="0"/>
              <a:t>オフィス</a:t>
            </a:r>
            <a:r>
              <a:rPr lang="de-DE" altLang="ja-JP" sz="2300" dirty="0"/>
              <a:t>)</a:t>
            </a:r>
            <a:endParaRPr lang="de-DE" sz="2300" dirty="0"/>
          </a:p>
          <a:p>
            <a:r>
              <a:rPr lang="de-DE" dirty="0"/>
              <a:t>In den Park </a:t>
            </a:r>
            <a:r>
              <a:rPr lang="de-DE" sz="2300" dirty="0"/>
              <a:t>(r. </a:t>
            </a:r>
            <a:r>
              <a:rPr lang="ja-JP" altLang="de-DE" sz="2300" dirty="0"/>
              <a:t>公園</a:t>
            </a:r>
            <a:r>
              <a:rPr lang="de-DE" altLang="ja-JP" sz="2300" dirty="0"/>
              <a:t>)</a:t>
            </a:r>
            <a:endParaRPr lang="de-DE" sz="2300" dirty="0"/>
          </a:p>
          <a:p>
            <a:r>
              <a:rPr lang="de-DE" dirty="0"/>
              <a:t>In den Garten </a:t>
            </a:r>
            <a:r>
              <a:rPr lang="de-DE" altLang="ja-JP" sz="2300" dirty="0"/>
              <a:t>(r. </a:t>
            </a:r>
            <a:r>
              <a:rPr lang="ja-JP" altLang="de-DE" sz="2300" dirty="0"/>
              <a:t>庭</a:t>
            </a:r>
            <a:r>
              <a:rPr lang="de-DE" altLang="ja-JP" sz="2300" dirty="0"/>
              <a:t>)</a:t>
            </a:r>
          </a:p>
          <a:p>
            <a:r>
              <a:rPr lang="de-DE" dirty="0"/>
              <a:t>ins Kaufhaus </a:t>
            </a:r>
            <a:r>
              <a:rPr lang="de-DE" sz="2300" dirty="0"/>
              <a:t>(s.</a:t>
            </a:r>
            <a:r>
              <a:rPr lang="ja-JP" altLang="de-DE" sz="2300" dirty="0"/>
              <a:t>デパート）</a:t>
            </a:r>
            <a:endParaRPr lang="de-DE" altLang="ja-JP" sz="2300" dirty="0"/>
          </a:p>
          <a:p>
            <a:r>
              <a:rPr lang="de-DE" dirty="0"/>
              <a:t>ins Kino </a:t>
            </a:r>
            <a:r>
              <a:rPr lang="de-DE" sz="2300" dirty="0"/>
              <a:t>(s. </a:t>
            </a:r>
            <a:r>
              <a:rPr lang="ja-JP" altLang="de-DE" sz="2300" dirty="0"/>
              <a:t>映画館）</a:t>
            </a:r>
            <a:endParaRPr lang="de-DE" altLang="ja-JP" sz="2300" dirty="0"/>
          </a:p>
          <a:p>
            <a:r>
              <a:rPr lang="de-DE" dirty="0"/>
              <a:t>ins Café </a:t>
            </a:r>
            <a:r>
              <a:rPr lang="de-DE" sz="2300" dirty="0"/>
              <a:t>(s.</a:t>
            </a:r>
            <a:r>
              <a:rPr lang="ja-JP" altLang="de-DE" sz="2300" dirty="0"/>
              <a:t>カフェ</a:t>
            </a:r>
            <a:r>
              <a:rPr lang="de-DE" altLang="ja-JP" sz="2300" dirty="0"/>
              <a:t>)</a:t>
            </a:r>
          </a:p>
          <a:p>
            <a:r>
              <a:rPr lang="de-DE" dirty="0"/>
              <a:t>in die </a:t>
            </a:r>
            <a:r>
              <a:rPr lang="de-DE" altLang="ja-JP" dirty="0"/>
              <a:t>Uni</a:t>
            </a:r>
            <a:r>
              <a:rPr lang="de-DE" dirty="0"/>
              <a:t> </a:t>
            </a:r>
            <a:r>
              <a:rPr lang="de-DE" sz="2300" dirty="0"/>
              <a:t>(e.</a:t>
            </a:r>
            <a:r>
              <a:rPr lang="ja-JP" altLang="de-DE" sz="2300" dirty="0"/>
              <a:t>大学</a:t>
            </a:r>
            <a:r>
              <a:rPr lang="de-DE" altLang="ja-JP" sz="2300" dirty="0"/>
              <a:t>)</a:t>
            </a:r>
          </a:p>
          <a:p>
            <a:pPr marL="0" indent="0">
              <a:buNone/>
            </a:pPr>
            <a:endParaRPr lang="de-DE" altLang="ja-JP" dirty="0"/>
          </a:p>
          <a:p>
            <a:pPr marL="0" indent="0">
              <a:buNone/>
            </a:pPr>
            <a:r>
              <a:rPr lang="de-DE" altLang="ja-JP" dirty="0"/>
              <a:t>bei</a:t>
            </a:r>
            <a:r>
              <a:rPr lang="ja-JP" altLang="de-DE" dirty="0"/>
              <a:t>は必ず</a:t>
            </a:r>
            <a:r>
              <a:rPr lang="de-DE" altLang="ja-JP" dirty="0"/>
              <a:t>zu</a:t>
            </a:r>
            <a:r>
              <a:rPr lang="ja-JP" altLang="de-DE" dirty="0"/>
              <a:t>に</a:t>
            </a:r>
            <a:endParaRPr lang="de-DE" altLang="ja-JP" dirty="0"/>
          </a:p>
          <a:p>
            <a:r>
              <a:rPr lang="de-DE" altLang="ja-JP" dirty="0"/>
              <a:t>zu(m)</a:t>
            </a:r>
            <a:r>
              <a:rPr lang="de-DE" dirty="0"/>
              <a:t> Thomas </a:t>
            </a:r>
            <a:r>
              <a:rPr lang="de-DE" sz="2300" dirty="0"/>
              <a:t>(</a:t>
            </a:r>
            <a:r>
              <a:rPr lang="ja-JP" altLang="de-DE" sz="2300" dirty="0"/>
              <a:t>人名</a:t>
            </a:r>
            <a:r>
              <a:rPr lang="de-DE" altLang="ja-JP" sz="2300" dirty="0"/>
              <a:t>)</a:t>
            </a:r>
            <a:r>
              <a:rPr lang="ja-JP" altLang="de-DE" sz="2300" dirty="0"/>
              <a:t>　</a:t>
            </a:r>
            <a:endParaRPr lang="de-DE" sz="2300" dirty="0"/>
          </a:p>
          <a:p>
            <a:r>
              <a:rPr lang="de-DE" dirty="0"/>
              <a:t>zu meinen Eltern</a:t>
            </a:r>
            <a:r>
              <a:rPr lang="de-DE" sz="2300" dirty="0"/>
              <a:t>(</a:t>
            </a:r>
            <a:r>
              <a:rPr lang="ja-JP" altLang="de-DE" sz="2300" dirty="0"/>
              <a:t>両親</a:t>
            </a:r>
            <a:r>
              <a:rPr lang="de-DE" altLang="ja-JP" sz="2300" dirty="0"/>
              <a:t>)</a:t>
            </a:r>
          </a:p>
          <a:p>
            <a:endParaRPr lang="de-DE" altLang="ja-JP" dirty="0"/>
          </a:p>
          <a:p>
            <a:r>
              <a:rPr lang="de-DE" altLang="ja-JP" dirty="0"/>
              <a:t>nach Hause </a:t>
            </a:r>
            <a:r>
              <a:rPr lang="de-DE" altLang="ja-JP" sz="2300" dirty="0"/>
              <a:t>(</a:t>
            </a:r>
            <a:r>
              <a:rPr lang="ja-JP" altLang="de-DE" sz="2300" dirty="0"/>
              <a:t>自宅</a:t>
            </a:r>
            <a:r>
              <a:rPr lang="de-DE" altLang="ja-JP" sz="2300" dirty="0"/>
              <a:t>)</a:t>
            </a:r>
          </a:p>
          <a:p>
            <a:pPr lvl="1"/>
            <a:endParaRPr lang="de-DE" i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38</a:t>
            </a:fld>
            <a:endParaRPr lang="en-US" alt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4294967295"/>
          </p:nvPr>
        </p:nvSpPr>
        <p:spPr>
          <a:xfrm>
            <a:off x="5368925" y="1844675"/>
            <a:ext cx="4537075" cy="36814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altLang="ja-JP" dirty="0"/>
              <a:t>an +4</a:t>
            </a:r>
            <a:r>
              <a:rPr lang="ja-JP" altLang="de-DE" dirty="0"/>
              <a:t>格は、水際・境のみ</a:t>
            </a:r>
            <a:endParaRPr lang="de-DE" altLang="ja-JP" dirty="0"/>
          </a:p>
          <a:p>
            <a:r>
              <a:rPr lang="de-DE" dirty="0"/>
              <a:t>an den See (r. </a:t>
            </a:r>
            <a:r>
              <a:rPr lang="ja-JP" altLang="de-DE" dirty="0"/>
              <a:t>湖）</a:t>
            </a:r>
            <a:endParaRPr lang="de-DE" altLang="ja-JP" dirty="0"/>
          </a:p>
          <a:p>
            <a:r>
              <a:rPr lang="de-DE" dirty="0"/>
              <a:t>ans Meer</a:t>
            </a:r>
            <a:r>
              <a:rPr lang="de-DE" altLang="ja-JP" dirty="0"/>
              <a:t>/Strand</a:t>
            </a:r>
            <a:r>
              <a:rPr lang="de-DE" dirty="0"/>
              <a:t> (s.</a:t>
            </a:r>
            <a:r>
              <a:rPr lang="ja-JP" altLang="de-DE" dirty="0"/>
              <a:t>海）</a:t>
            </a:r>
            <a:endParaRPr lang="de-DE" altLang="ja-JP" dirty="0"/>
          </a:p>
          <a:p>
            <a:pPr marL="0" indent="0">
              <a:buNone/>
            </a:pPr>
            <a:endParaRPr lang="de-DE" altLang="ja-JP" dirty="0"/>
          </a:p>
          <a:p>
            <a:pPr marL="0" indent="0">
              <a:buNone/>
            </a:pPr>
            <a:r>
              <a:rPr lang="de-DE" altLang="ja-JP" dirty="0"/>
              <a:t>an/auf/in</a:t>
            </a:r>
            <a:r>
              <a:rPr lang="ja-JP" altLang="de-DE" dirty="0"/>
              <a:t>を慣習的に使う場合でも、多く</a:t>
            </a:r>
            <a:r>
              <a:rPr lang="de-DE" altLang="ja-JP" dirty="0"/>
              <a:t>zu(+3</a:t>
            </a:r>
            <a:r>
              <a:rPr lang="ja-JP" altLang="de-DE" dirty="0"/>
              <a:t>格</a:t>
            </a:r>
            <a:r>
              <a:rPr lang="de-DE" altLang="ja-JP" dirty="0"/>
              <a:t>) </a:t>
            </a:r>
            <a:r>
              <a:rPr lang="ja-JP" altLang="de-DE" dirty="0"/>
              <a:t>で言い換える</a:t>
            </a:r>
            <a:endParaRPr lang="de-DE" altLang="ja-JP" dirty="0"/>
          </a:p>
          <a:p>
            <a:r>
              <a:rPr lang="de-DE" dirty="0"/>
              <a:t>zum Bahnhof</a:t>
            </a:r>
            <a:r>
              <a:rPr lang="de-DE" sz="2300" dirty="0"/>
              <a:t> (r. </a:t>
            </a:r>
            <a:r>
              <a:rPr lang="ja-JP" altLang="de-DE" sz="2300" dirty="0"/>
              <a:t>駅</a:t>
            </a:r>
            <a:r>
              <a:rPr lang="de-DE" altLang="ja-JP" sz="2300" dirty="0"/>
              <a:t>)</a:t>
            </a:r>
          </a:p>
          <a:p>
            <a:r>
              <a:rPr lang="de-DE" dirty="0"/>
              <a:t>zum Flughafen </a:t>
            </a:r>
            <a:r>
              <a:rPr lang="de-DE" altLang="ja-JP" sz="2300" dirty="0"/>
              <a:t>(r. </a:t>
            </a:r>
            <a:r>
              <a:rPr lang="ja-JP" altLang="de-DE" sz="2300" dirty="0"/>
              <a:t>空港</a:t>
            </a:r>
            <a:r>
              <a:rPr lang="de-DE" altLang="ja-JP" sz="2300" dirty="0"/>
              <a:t>)</a:t>
            </a:r>
            <a:endParaRPr lang="de-DE" sz="2300" dirty="0"/>
          </a:p>
          <a:p>
            <a:r>
              <a:rPr lang="de-DE" dirty="0"/>
              <a:t>zur Uni </a:t>
            </a:r>
            <a:r>
              <a:rPr lang="de-DE" sz="2300" dirty="0"/>
              <a:t>(e.</a:t>
            </a:r>
            <a:r>
              <a:rPr lang="ja-JP" altLang="de-DE" sz="2300" dirty="0"/>
              <a:t>大学</a:t>
            </a:r>
            <a:r>
              <a:rPr lang="de-DE" altLang="ja-JP" sz="2300" dirty="0"/>
              <a:t>)</a:t>
            </a:r>
          </a:p>
          <a:p>
            <a:endParaRPr lang="de-DE" dirty="0"/>
          </a:p>
          <a:p>
            <a:r>
              <a:rPr lang="de-DE" dirty="0"/>
              <a:t>auf die Straße</a:t>
            </a:r>
            <a:r>
              <a:rPr lang="de-DE" sz="2300" dirty="0"/>
              <a:t>(e. </a:t>
            </a:r>
            <a:r>
              <a:rPr lang="ja-JP" altLang="de-DE" sz="2300" dirty="0"/>
              <a:t>路上</a:t>
            </a:r>
            <a:r>
              <a:rPr lang="de-DE" altLang="ja-JP" sz="2300" dirty="0"/>
              <a:t>)</a:t>
            </a:r>
          </a:p>
          <a:p>
            <a:r>
              <a:rPr lang="en-US" dirty="0"/>
              <a:t>auf die Toilette </a:t>
            </a:r>
            <a:r>
              <a:rPr lang="en-US" sz="2300" dirty="0"/>
              <a:t>(</a:t>
            </a:r>
            <a:r>
              <a:rPr lang="ja-JP" altLang="en-US" sz="2300" dirty="0"/>
              <a:t>トイレ</a:t>
            </a:r>
            <a:r>
              <a:rPr lang="en-US" altLang="ja-JP" sz="2300" dirty="0"/>
              <a:t>)</a:t>
            </a:r>
            <a:endParaRPr lang="de-DE" sz="23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2600" y="6021288"/>
            <a:ext cx="70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altLang="ja-JP" i="1" dirty="0"/>
              <a:t>Ins = in das     ans = an das   zum</a:t>
            </a:r>
            <a:r>
              <a:rPr lang="ja-JP" altLang="de-DE" i="1" dirty="0"/>
              <a:t> </a:t>
            </a:r>
            <a:r>
              <a:rPr lang="de-DE" altLang="ja-JP" i="1" dirty="0"/>
              <a:t>= zu  dem</a:t>
            </a:r>
          </a:p>
        </p:txBody>
      </p:sp>
    </p:spTree>
    <p:extLst>
      <p:ext uri="{BB962C8B-B14F-4D97-AF65-F5344CB8AC3E}">
        <p14:creationId xmlns:p14="http://schemas.microsoft.com/office/powerpoint/2010/main" val="3359515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Woher </a:t>
            </a:r>
            <a:r>
              <a:rPr lang="ja-JP" altLang="de-DE" dirty="0"/>
              <a:t>で</a:t>
            </a:r>
            <a:r>
              <a:rPr lang="de-DE" altLang="ja-JP" dirty="0"/>
              <a:t>aus </a:t>
            </a:r>
            <a:r>
              <a:rPr lang="ja-JP" altLang="de-DE" dirty="0"/>
              <a:t>と</a:t>
            </a:r>
            <a:r>
              <a:rPr lang="de-DE" altLang="ja-JP" dirty="0"/>
              <a:t>von</a:t>
            </a:r>
            <a:r>
              <a:rPr lang="ja-JP" altLang="de-DE" dirty="0"/>
              <a:t>の使い分け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ja-JP" altLang="de-DE" dirty="0"/>
              <a:t>基本的に以下のようなルールが成り立つ。</a:t>
            </a:r>
            <a:endParaRPr lang="de-DE" altLang="ja-JP" dirty="0"/>
          </a:p>
          <a:p>
            <a:endParaRPr lang="de-DE" altLang="ja-JP" dirty="0"/>
          </a:p>
          <a:p>
            <a:endParaRPr lang="de-DE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39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90852"/>
              </p:ext>
            </p:extLst>
          </p:nvPr>
        </p:nvGraphicFramePr>
        <p:xfrm>
          <a:off x="1352600" y="3212976"/>
          <a:ext cx="660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511568503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370242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altLang="ja-JP" dirty="0"/>
                        <a:t>Woher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dirty="0"/>
                        <a:t>Wo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9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48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an/auf/bei</a:t>
                      </a:r>
                      <a:r>
                        <a:rPr lang="de-DE" baseline="0" dirty="0"/>
                        <a:t> etc.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7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3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88505" y="431800"/>
            <a:ext cx="9073008" cy="776288"/>
          </a:xfrm>
        </p:spPr>
        <p:txBody>
          <a:bodyPr/>
          <a:lstStyle/>
          <a:p>
            <a:r>
              <a:rPr lang="de-DE" altLang="ja-JP" dirty="0">
                <a:latin typeface="+mn-lt"/>
              </a:rPr>
              <a:t>Wie liest man das?  </a:t>
            </a:r>
            <a:r>
              <a:rPr lang="ja-JP" altLang="de-DE" dirty="0">
                <a:latin typeface="+mn-lt"/>
              </a:rPr>
              <a:t>読み方 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4528" y="1751472"/>
            <a:ext cx="8706172" cy="4413832"/>
          </a:xfrm>
        </p:spPr>
        <p:txBody>
          <a:bodyPr>
            <a:normAutofit fontScale="55000" lnSpcReduction="20000"/>
          </a:bodyPr>
          <a:lstStyle/>
          <a:p>
            <a:r>
              <a:rPr lang="de-DE" sz="6988" dirty="0"/>
              <a:t> </a:t>
            </a:r>
            <a:r>
              <a:rPr lang="de-DE" sz="6988" dirty="0" err="1"/>
              <a:t>eu</a:t>
            </a:r>
            <a:r>
              <a:rPr lang="de-DE" sz="6988" dirty="0"/>
              <a:t>/</a:t>
            </a:r>
            <a:r>
              <a:rPr lang="de-DE" sz="6988" dirty="0" err="1"/>
              <a:t>äu</a:t>
            </a:r>
            <a:r>
              <a:rPr lang="de-DE" sz="6988" dirty="0"/>
              <a:t> 		=  </a:t>
            </a:r>
            <a:r>
              <a:rPr lang="de-DE" sz="6988" dirty="0" err="1"/>
              <a:t>ɔʏ</a:t>
            </a:r>
            <a:endParaRPr lang="de-DE" sz="6988" i="1" dirty="0"/>
          </a:p>
          <a:p>
            <a:r>
              <a:rPr lang="de-DE" sz="6988" dirty="0"/>
              <a:t> ei  		=  </a:t>
            </a:r>
            <a:r>
              <a:rPr lang="de-DE" altLang="ja-JP" sz="6988" i="1" dirty="0"/>
              <a:t>ai</a:t>
            </a:r>
            <a:endParaRPr lang="de-DE" sz="6988" i="1" dirty="0"/>
          </a:p>
          <a:p>
            <a:r>
              <a:rPr lang="de-DE" sz="6988" dirty="0"/>
              <a:t> </a:t>
            </a:r>
            <a:r>
              <a:rPr lang="de-DE" sz="6988" dirty="0" err="1"/>
              <a:t>ie</a:t>
            </a:r>
            <a:r>
              <a:rPr lang="de-DE" sz="6988" dirty="0"/>
              <a:t>	 		=  iː</a:t>
            </a:r>
            <a:endParaRPr lang="de-DE" sz="6988" i="1" dirty="0"/>
          </a:p>
          <a:p>
            <a:r>
              <a:rPr lang="de-DE" sz="6988" dirty="0"/>
              <a:t> St, </a:t>
            </a:r>
            <a:r>
              <a:rPr lang="de-DE" sz="6988" dirty="0" err="1"/>
              <a:t>Sp</a:t>
            </a:r>
            <a:r>
              <a:rPr lang="de-DE" sz="6988" dirty="0"/>
              <a:t>		=  ʃ</a:t>
            </a:r>
            <a:r>
              <a:rPr lang="ja-JP" altLang="de-DE" sz="6988" dirty="0"/>
              <a:t>　</a:t>
            </a:r>
            <a:r>
              <a:rPr lang="de-DE" altLang="ja-JP" sz="6988" dirty="0"/>
              <a:t>(</a:t>
            </a:r>
            <a:r>
              <a:rPr lang="ja-JP" altLang="de-DE" sz="5200" dirty="0">
                <a:latin typeface="Arial" panose="020B0604020202020204" pitchFamily="34" charset="0"/>
                <a:cs typeface="Arial" panose="020B0604020202020204" pitchFamily="34" charset="0"/>
              </a:rPr>
              <a:t>例外</a:t>
            </a:r>
            <a:r>
              <a:rPr lang="de-DE" altLang="ja-JP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ja-JP" sz="5931" dirty="0"/>
              <a:t>Post, Stil </a:t>
            </a:r>
            <a:r>
              <a:rPr lang="de-DE" altLang="ja-JP" sz="4144" dirty="0"/>
              <a:t>etc.</a:t>
            </a:r>
            <a:r>
              <a:rPr lang="de-DE" altLang="ja-JP" sz="5931" dirty="0"/>
              <a:t>)</a:t>
            </a:r>
            <a:endParaRPr lang="de-DE" sz="5931" dirty="0"/>
          </a:p>
          <a:p>
            <a:r>
              <a:rPr lang="de-DE" sz="6988" dirty="0"/>
              <a:t> </a:t>
            </a:r>
            <a:r>
              <a:rPr lang="de-DE" sz="6988" dirty="0" err="1"/>
              <a:t>tsch</a:t>
            </a:r>
            <a:r>
              <a:rPr lang="de-DE" sz="6988" dirty="0"/>
              <a:t>		=  </a:t>
            </a:r>
            <a:r>
              <a:rPr lang="de-DE" sz="6988" dirty="0" err="1"/>
              <a:t>t̬ʃ</a:t>
            </a:r>
            <a:endParaRPr lang="de-DE" sz="6988" i="1" dirty="0"/>
          </a:p>
          <a:p>
            <a:r>
              <a:rPr lang="de-DE" sz="6988" dirty="0"/>
              <a:t> </a:t>
            </a:r>
            <a:r>
              <a:rPr lang="de-DE" sz="6988" dirty="0" err="1"/>
              <a:t>ch</a:t>
            </a:r>
            <a:r>
              <a:rPr lang="de-DE" sz="6988" dirty="0"/>
              <a:t>, -</a:t>
            </a:r>
            <a:r>
              <a:rPr lang="de-DE" sz="6988" dirty="0" err="1"/>
              <a:t>ig</a:t>
            </a:r>
            <a:r>
              <a:rPr lang="de-DE" sz="6988" dirty="0"/>
              <a:t>  	=  ç (p</a:t>
            </a:r>
            <a:r>
              <a:rPr lang="de-DE" altLang="ja-JP" sz="6988" dirty="0"/>
              <a:t>alatal</a:t>
            </a:r>
            <a:r>
              <a:rPr lang="ja-JP" altLang="de-DE" sz="6988" dirty="0"/>
              <a:t>口蓋音）</a:t>
            </a:r>
            <a:r>
              <a:rPr lang="de-DE" sz="6988" dirty="0"/>
              <a:t>   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3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格支配の前置詞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2016622"/>
            <a:ext cx="8543925" cy="4314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endParaRPr lang="de-DE" altLang="ja-JP" sz="2925" dirty="0"/>
          </a:p>
          <a:p>
            <a:pPr marL="0" indent="0">
              <a:buNone/>
            </a:pPr>
            <a:r>
              <a:rPr lang="de-DE" altLang="ja-JP" sz="1950" dirty="0"/>
              <a:t>(dank, entgegen, entsprechend, gegenüber, gemäß, nebst, samt, zufolge)</a:t>
            </a:r>
            <a:endParaRPr lang="en-US" sz="1950" dirty="0"/>
          </a:p>
          <a:p>
            <a:endParaRPr lang="de-DE" sz="2925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10869"/>
              </p:ext>
            </p:extLst>
          </p:nvPr>
        </p:nvGraphicFramePr>
        <p:xfrm>
          <a:off x="866775" y="1922462"/>
          <a:ext cx="8147685" cy="3714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882146131"/>
                    </a:ext>
                  </a:extLst>
                </a:gridCol>
                <a:gridCol w="2336165">
                  <a:extLst>
                    <a:ext uri="{9D8B030D-6E8A-4147-A177-3AD203B41FA5}">
                      <a16:colId xmlns:a16="http://schemas.microsoft.com/office/drawing/2014/main" val="351502575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3308022345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Bedeutung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Funktionen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12486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ab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81959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aus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86398477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außer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052988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bei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9044923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mit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16346983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nach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1942715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seit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8583472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von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7346414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zu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73419913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38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格支配の前置詞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681036" y="2417764"/>
          <a:ext cx="7755574" cy="29898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85876">
                  <a:extLst>
                    <a:ext uri="{9D8B030D-6E8A-4147-A177-3AD203B41FA5}">
                      <a16:colId xmlns:a16="http://schemas.microsoft.com/office/drawing/2014/main" val="256604271"/>
                    </a:ext>
                  </a:extLst>
                </a:gridCol>
                <a:gridCol w="2323625">
                  <a:extLst>
                    <a:ext uri="{9D8B030D-6E8A-4147-A177-3AD203B41FA5}">
                      <a16:colId xmlns:a16="http://schemas.microsoft.com/office/drawing/2014/main" val="166597556"/>
                    </a:ext>
                  </a:extLst>
                </a:gridCol>
                <a:gridCol w="4146073">
                  <a:extLst>
                    <a:ext uri="{9D8B030D-6E8A-4147-A177-3AD203B41FA5}">
                      <a16:colId xmlns:a16="http://schemas.microsoft.com/office/drawing/2014/main" val="3272620555"/>
                    </a:ext>
                  </a:extLst>
                </a:gridCol>
              </a:tblGrid>
              <a:tr h="336219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Bedeutung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Funktionen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0410673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bis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1619598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durch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4871029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für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1711619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gegen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12534965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ohne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629447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um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3786993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wider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73647040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46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8544" y="548680"/>
            <a:ext cx="7726680" cy="700540"/>
          </a:xfrm>
        </p:spPr>
        <p:txBody>
          <a:bodyPr/>
          <a:lstStyle/>
          <a:p>
            <a:r>
              <a:rPr lang="de-DE" altLang="ja-JP" dirty="0"/>
              <a:t>Kommen</a:t>
            </a:r>
            <a:r>
              <a:rPr lang="ja-JP" altLang="de-DE" dirty="0"/>
              <a:t> </a:t>
            </a:r>
            <a:r>
              <a:rPr lang="de-DE" altLang="ja-JP" dirty="0"/>
              <a:t>und</a:t>
            </a:r>
            <a:r>
              <a:rPr lang="ja-JP" altLang="de-DE" dirty="0"/>
              <a:t> </a:t>
            </a:r>
            <a:r>
              <a:rPr lang="de-DE" altLang="ja-JP" dirty="0"/>
              <a:t>Gehen</a:t>
            </a:r>
            <a:endParaRPr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576" y="1700808"/>
            <a:ext cx="7416824" cy="3353697"/>
          </a:xfrm>
        </p:spPr>
        <p:txBody>
          <a:bodyPr>
            <a:noAutofit/>
          </a:bodyPr>
          <a:lstStyle/>
          <a:p>
            <a:pPr marL="37148" indent="0">
              <a:buNone/>
            </a:pPr>
            <a:r>
              <a:rPr lang="de-DE" sz="2925" dirty="0"/>
              <a:t>A: Wann </a:t>
            </a:r>
            <a:r>
              <a:rPr lang="de-DE" sz="2925" dirty="0">
                <a:solidFill>
                  <a:srgbClr val="00B0F0"/>
                </a:solidFill>
              </a:rPr>
              <a:t>kommst</a:t>
            </a:r>
            <a:r>
              <a:rPr lang="de-DE" sz="2925" dirty="0"/>
              <a:t> du morgen zu mir?  </a:t>
            </a:r>
          </a:p>
          <a:p>
            <a:pPr marL="37148" indent="0">
              <a:buNone/>
            </a:pPr>
            <a:r>
              <a:rPr lang="de-DE" sz="2925" dirty="0"/>
              <a:t>B: Ich </a:t>
            </a:r>
            <a:r>
              <a:rPr lang="de-DE" sz="2925" dirty="0">
                <a:solidFill>
                  <a:srgbClr val="00B0F0"/>
                </a:solidFill>
              </a:rPr>
              <a:t>komme</a:t>
            </a:r>
            <a:r>
              <a:rPr lang="de-DE" sz="2925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2925" dirty="0"/>
              <a:t>um halb fünf.</a:t>
            </a:r>
          </a:p>
          <a:p>
            <a:pPr marL="37148" indent="0">
              <a:buNone/>
            </a:pPr>
            <a:r>
              <a:rPr lang="de-DE" sz="2925" dirty="0"/>
              <a:t>A: Wann </a:t>
            </a:r>
            <a:r>
              <a:rPr lang="de-DE" sz="2925" dirty="0">
                <a:solidFill>
                  <a:schemeClr val="accent5">
                    <a:lumMod val="75000"/>
                  </a:schemeClr>
                </a:solidFill>
              </a:rPr>
              <a:t>gehst</a:t>
            </a:r>
            <a:r>
              <a:rPr lang="de-DE" sz="2925" dirty="0"/>
              <a:t> du zu Maria?       </a:t>
            </a:r>
          </a:p>
          <a:p>
            <a:pPr marL="37148" indent="0">
              <a:buNone/>
            </a:pPr>
            <a:r>
              <a:rPr lang="de-DE" sz="2925" dirty="0"/>
              <a:t>B: Ich </a:t>
            </a:r>
            <a:r>
              <a:rPr lang="de-DE" sz="2925" dirty="0">
                <a:solidFill>
                  <a:schemeClr val="accent5">
                    <a:lumMod val="75000"/>
                  </a:schemeClr>
                </a:solidFill>
              </a:rPr>
              <a:t>gehe</a:t>
            </a:r>
            <a:r>
              <a:rPr lang="de-DE" sz="2925" dirty="0"/>
              <a:t> um zehn zu ihr.</a:t>
            </a:r>
          </a:p>
          <a:p>
            <a:pPr marL="371475" lvl="1" indent="0">
              <a:buNone/>
            </a:pPr>
            <a:endParaRPr lang="de-DE" sz="2925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3" y="4293096"/>
            <a:ext cx="1152128" cy="175552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20" y="3573016"/>
            <a:ext cx="3312368" cy="2520280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 bwMode="auto">
          <a:xfrm flipH="1" flipV="1">
            <a:off x="2144688" y="5877272"/>
            <a:ext cx="5760640" cy="432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4"/>
          <p:cNvSpPr txBox="1"/>
          <p:nvPr/>
        </p:nvSpPr>
        <p:spPr>
          <a:xfrm>
            <a:off x="6177136" y="55892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/>
              <a:t>A</a:t>
            </a:r>
            <a:endParaRPr lang="de-DE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21352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/>
              <a:t>B</a:t>
            </a:r>
            <a:endParaRPr lang="de-DE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52600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/>
              <a:t>Maria</a:t>
            </a:r>
            <a:endParaRPr lang="de-DE" dirty="0"/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 flipV="1">
            <a:off x="6609184" y="5733256"/>
            <a:ext cx="1296144" cy="432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51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4375" y="449085"/>
            <a:ext cx="8543925" cy="811865"/>
          </a:xfrm>
        </p:spPr>
        <p:txBody>
          <a:bodyPr/>
          <a:lstStyle/>
          <a:p>
            <a:r>
              <a:rPr lang="ja-JP" altLang="de-DE" b="1" dirty="0">
                <a:solidFill>
                  <a:schemeClr val="accent6">
                    <a:lumMod val="75000"/>
                  </a:schemeClr>
                </a:solidFill>
              </a:rPr>
              <a:t>定冠詞を取る国名の一覧</a:t>
            </a:r>
            <a:endParaRPr lang="de-DE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944376"/>
              </p:ext>
            </p:extLst>
          </p:nvPr>
        </p:nvGraphicFramePr>
        <p:xfrm>
          <a:off x="920552" y="2780928"/>
          <a:ext cx="7838123" cy="3529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685">
                  <a:extLst>
                    <a:ext uri="{9D8B030D-6E8A-4147-A177-3AD203B41FA5}">
                      <a16:colId xmlns:a16="http://schemas.microsoft.com/office/drawing/2014/main" val="768607674"/>
                    </a:ext>
                  </a:extLst>
                </a:gridCol>
                <a:gridCol w="6932438">
                  <a:extLst>
                    <a:ext uri="{9D8B030D-6E8A-4147-A177-3AD203B41FA5}">
                      <a16:colId xmlns:a16="http://schemas.microsoft.com/office/drawing/2014/main" val="157061788"/>
                    </a:ext>
                  </a:extLst>
                </a:gridCol>
              </a:tblGrid>
              <a:tr h="9015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m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b="0" dirty="0">
                          <a:solidFill>
                            <a:schemeClr val="tx1"/>
                          </a:solidFill>
                          <a:effectLst/>
                        </a:rPr>
                        <a:t>der Iran, der Irak, der Sudan, der Senegal, der Niger,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b="0" dirty="0">
                          <a:solidFill>
                            <a:schemeClr val="tx1"/>
                          </a:solidFill>
                          <a:effectLst/>
                        </a:rPr>
                        <a:t>der Libanon,  der Kongo, der Kosovo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73962"/>
                  </a:ext>
                </a:extLst>
              </a:tr>
              <a:tr h="9015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f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die Schweiz, die Slowakei, die Türkei, die Ukraine,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die Mongolei, die Elfenbeinküste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08023"/>
                  </a:ext>
                </a:extLst>
              </a:tr>
              <a:tr h="12794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 err="1">
                          <a:effectLst/>
                        </a:rPr>
                        <a:t>pl.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die USA, die Niederlande, die Malediven,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die Philippinen, die Bahamas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300" dirty="0">
                          <a:effectLst/>
                        </a:rPr>
                        <a:t> </a:t>
                      </a:r>
                      <a:endParaRPr lang="de-DE" sz="23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37090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511317" y="410986"/>
            <a:ext cx="17925794" cy="88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/>
            <a:r>
              <a:rPr lang="ja-JP" altLang="de-DE" sz="1138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冠詞を取る国名</a:t>
            </a:r>
            <a:endParaRPr lang="ja-JP" altLang="de-DE" sz="650" dirty="0"/>
          </a:p>
          <a:p>
            <a:pPr defTabSz="742950"/>
            <a:r>
              <a:rPr lang="ja-JP" altLang="de-DE" sz="894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 </a:t>
            </a:r>
            <a:endParaRPr lang="ja-JP" altLang="de-DE" sz="650" dirty="0"/>
          </a:p>
          <a:p>
            <a:pPr defTabSz="742950"/>
            <a:r>
              <a:rPr lang="ja-JP" altLang="de-DE" sz="894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</a:t>
            </a:r>
            <a:endParaRPr lang="ja-JP" altLang="de-DE" sz="650" dirty="0"/>
          </a:p>
          <a:p>
            <a:pPr defTabSz="742950"/>
            <a:r>
              <a:rPr lang="ja-JP" altLang="de-DE" sz="894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 </a:t>
            </a:r>
            <a:endParaRPr lang="ja-JP" altLang="de-DE" sz="650" dirty="0"/>
          </a:p>
          <a:p>
            <a:pPr defTabSz="742950"/>
            <a:endParaRPr lang="ja-JP" altLang="de-DE" sz="1463" dirty="0">
              <a:latin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0552" y="1772816"/>
            <a:ext cx="6682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Nach</a:t>
            </a:r>
            <a:r>
              <a:rPr lang="de-DE" dirty="0"/>
              <a:t> Amerika, Deutschland ... fliege ich nächste Woche.</a:t>
            </a:r>
          </a:p>
          <a:p>
            <a:endParaRPr lang="de-DE" dirty="0"/>
          </a:p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In die </a:t>
            </a:r>
            <a:r>
              <a:rPr lang="de-DE" dirty="0"/>
              <a:t>USA,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den </a:t>
            </a:r>
            <a:r>
              <a:rPr lang="de-DE" dirty="0"/>
              <a:t>Irak,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die </a:t>
            </a:r>
            <a:r>
              <a:rPr lang="de-DE" dirty="0"/>
              <a:t>Schweiz...... fliege ich nächste Woche.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5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116632"/>
            <a:ext cx="8915400" cy="1134963"/>
          </a:xfrm>
        </p:spPr>
        <p:txBody>
          <a:bodyPr/>
          <a:lstStyle/>
          <a:p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Was</a:t>
            </a:r>
            <a:r>
              <a:rPr lang="ja-JP" altLang="de-DE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sind</a:t>
            </a:r>
            <a:r>
              <a:rPr lang="ja-JP" altLang="de-DE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deine</a:t>
            </a:r>
            <a:r>
              <a:rPr lang="ja-JP" altLang="de-DE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Hobbys</a:t>
            </a:r>
            <a:r>
              <a:rPr lang="ja-JP" altLang="de-DE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？ 趣味</a:t>
            </a:r>
            <a:b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Mein Hobby ist Kochen. Ich (V) gern (O).</a:t>
            </a:r>
            <a:endParaRPr lang="de-DE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55071"/>
              </p:ext>
            </p:extLst>
          </p:nvPr>
        </p:nvGraphicFramePr>
        <p:xfrm>
          <a:off x="495300" y="1600200"/>
          <a:ext cx="870617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758">
                  <a:extLst>
                    <a:ext uri="{9D8B030D-6E8A-4147-A177-3AD203B41FA5}">
                      <a16:colId xmlns:a16="http://schemas.microsoft.com/office/drawing/2014/main" val="421550827"/>
                    </a:ext>
                  </a:extLst>
                </a:gridCol>
                <a:gridCol w="2059590">
                  <a:extLst>
                    <a:ext uri="{9D8B030D-6E8A-4147-A177-3AD203B41FA5}">
                      <a16:colId xmlns:a16="http://schemas.microsoft.com/office/drawing/2014/main" val="862089007"/>
                    </a:ext>
                  </a:extLst>
                </a:gridCol>
                <a:gridCol w="2124576">
                  <a:extLst>
                    <a:ext uri="{9D8B030D-6E8A-4147-A177-3AD203B41FA5}">
                      <a16:colId xmlns:a16="http://schemas.microsoft.com/office/drawing/2014/main" val="390808154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95413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Mein</a:t>
                      </a:r>
                      <a:r>
                        <a:rPr lang="de-DE" sz="1600" baseline="0" dirty="0"/>
                        <a:t> Hobby 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/>
                        <a:t>Ich (V) gern (O). 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3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Klavier, Flöte,</a:t>
                      </a:r>
                      <a:r>
                        <a:rPr lang="de-DE" baseline="0" dirty="0"/>
                        <a:t> Geige,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Karten,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Fußball, Basketball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3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wandern</a:t>
                      </a:r>
                    </a:p>
                    <a:p>
                      <a:r>
                        <a:rPr lang="de-DE" dirty="0"/>
                        <a:t>spazieren gehen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</a:t>
                      </a:r>
                      <a:r>
                        <a:rPr lang="de-DE" baseline="0" dirty="0"/>
                        <a:t> den Bergen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4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deutsche Literatur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0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zur</a:t>
                      </a:r>
                      <a:r>
                        <a:rPr lang="de-DE" baseline="0" dirty="0"/>
                        <a:t> Ausstellung</a:t>
                      </a:r>
                      <a:endParaRPr lang="de-DE" dirty="0"/>
                    </a:p>
                    <a:p>
                      <a:r>
                        <a:rPr lang="de-DE" dirty="0"/>
                        <a:t>zum Museum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zum Konzert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ins Kino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4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hören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Rock-Musik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klassische Musik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Landschaft</a:t>
                      </a:r>
                      <a:r>
                        <a:rPr lang="ja-JP" altLang="de-DE" dirty="0"/>
                        <a:t>　</a:t>
                      </a:r>
                      <a:endParaRPr lang="de-DE" altLang="ja-JP" dirty="0"/>
                    </a:p>
                    <a:p>
                      <a:r>
                        <a:rPr lang="de-DE" altLang="ja-JP" sz="1400" dirty="0"/>
                        <a:t>(</a:t>
                      </a:r>
                      <a:r>
                        <a:rPr lang="ja-JP" altLang="de-DE" sz="1400" dirty="0"/>
                        <a:t>風景画</a:t>
                      </a:r>
                      <a:r>
                        <a:rPr lang="de-DE" altLang="ja-JP" sz="140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Stillleben </a:t>
                      </a:r>
                    </a:p>
                    <a:p>
                      <a:r>
                        <a:rPr lang="de-DE" sz="1400" dirty="0"/>
                        <a:t>(</a:t>
                      </a:r>
                      <a:r>
                        <a:rPr lang="ja-JP" altLang="de-DE" sz="1400" dirty="0"/>
                        <a:t>静物画）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Portrait (</a:t>
                      </a:r>
                      <a:r>
                        <a:rPr lang="ja-JP" altLang="de-DE" dirty="0"/>
                        <a:t>肖像画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8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italienisch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japanisch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französisch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Kekse</a:t>
                      </a:r>
                      <a:r>
                        <a:rPr lang="de-DE" sz="1400" dirty="0"/>
                        <a:t>(</a:t>
                      </a:r>
                      <a:r>
                        <a:rPr lang="ja-JP" altLang="de-DE" sz="1400" dirty="0"/>
                        <a:t>クッキー</a:t>
                      </a:r>
                      <a:r>
                        <a:rPr lang="de-DE" altLang="ja-JP" sz="140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/>
                        <a:t>Torten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0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fischen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4871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8354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332656"/>
            <a:ext cx="7726680" cy="795684"/>
          </a:xfrm>
        </p:spPr>
        <p:txBody>
          <a:bodyPr/>
          <a:lstStyle/>
          <a:p>
            <a:r>
              <a:rPr lang="de-DE" dirty="0">
                <a:latin typeface="+mn-lt"/>
              </a:rPr>
              <a:t>Familie und Beruf </a:t>
            </a:r>
            <a:r>
              <a:rPr lang="ja-JP" altLang="de-DE" dirty="0">
                <a:latin typeface="+mn-lt"/>
              </a:rPr>
              <a:t>家族と職業</a:t>
            </a:r>
            <a:r>
              <a:rPr lang="de-DE" dirty="0">
                <a:latin typeface="+mn-lt"/>
              </a:rPr>
              <a:t>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32520" y="2492896"/>
            <a:ext cx="4521276" cy="4824535"/>
          </a:xfrm>
        </p:spPr>
        <p:txBody>
          <a:bodyPr>
            <a:noAutofit/>
          </a:bodyPr>
          <a:lstStyle/>
          <a:p>
            <a:r>
              <a:rPr lang="de-DE" sz="2200" dirty="0"/>
              <a:t>Das ist mein Vater.</a:t>
            </a:r>
          </a:p>
          <a:p>
            <a:r>
              <a:rPr lang="de-DE" sz="2200" dirty="0"/>
              <a:t>Mein Vater ist Büro-Angestellter (Manager).  Er arbeitet in einer Firma. </a:t>
            </a:r>
          </a:p>
          <a:p>
            <a:r>
              <a:rPr lang="de-DE" sz="2200" dirty="0"/>
              <a:t>Meine Mutter ist Lehrerin. Sie unterrichtet in der Grundschule.</a:t>
            </a:r>
          </a:p>
          <a:p>
            <a:r>
              <a:rPr lang="de-DE" sz="2200" dirty="0"/>
              <a:t>Meine Schwester ist Schülerin. Sie geht zum Gymnasium.</a:t>
            </a:r>
          </a:p>
          <a:p>
            <a:r>
              <a:rPr lang="de-DE" sz="2200" dirty="0"/>
              <a:t>Meine Oma und Opa wohnen in Fukuoka. Sie sind Pensionisten.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699646" y="1844824"/>
            <a:ext cx="3861866" cy="5013176"/>
          </a:xfrm>
        </p:spPr>
        <p:txBody>
          <a:bodyPr>
            <a:noAutofit/>
          </a:bodyPr>
          <a:lstStyle/>
          <a:p>
            <a:r>
              <a:rPr lang="de-DE" sz="2200" dirty="0"/>
              <a:t>Meine Mutter, Eltern, </a:t>
            </a:r>
          </a:p>
          <a:p>
            <a:r>
              <a:rPr lang="de-DE" sz="2200" dirty="0"/>
              <a:t>Bruder, Schwester, Geschwister </a:t>
            </a:r>
          </a:p>
          <a:p>
            <a:pPr marL="380048"/>
            <a:r>
              <a:rPr lang="de-DE" sz="2200" dirty="0"/>
              <a:t>Hausfrau, </a:t>
            </a:r>
          </a:p>
          <a:p>
            <a:pPr marL="380048"/>
            <a:r>
              <a:rPr lang="de-DE" sz="2200" dirty="0"/>
              <a:t>Angestellte</a:t>
            </a:r>
            <a:r>
              <a:rPr lang="de-DE" altLang="ja-JP" sz="2200" dirty="0"/>
              <a:t>(</a:t>
            </a:r>
            <a:r>
              <a:rPr lang="ja-JP" altLang="de-DE" sz="2200" dirty="0"/>
              <a:t>形容詞変化</a:t>
            </a:r>
            <a:r>
              <a:rPr lang="de-DE" altLang="ja-JP" sz="2200" dirty="0"/>
              <a:t>)</a:t>
            </a:r>
            <a:r>
              <a:rPr lang="de-DE" sz="2200" dirty="0"/>
              <a:t>  </a:t>
            </a:r>
          </a:p>
          <a:p>
            <a:pPr marL="380048"/>
            <a:r>
              <a:rPr lang="de-DE" sz="2200" dirty="0"/>
              <a:t>Onkel, Tante</a:t>
            </a:r>
          </a:p>
          <a:p>
            <a:pPr marL="37148" indent="0">
              <a:buNone/>
            </a:pPr>
            <a:endParaRPr lang="de-DE" sz="2200" dirty="0"/>
          </a:p>
          <a:p>
            <a:pPr marL="37148" indent="0">
              <a:buNone/>
            </a:pPr>
            <a:endParaRPr lang="de-DE" sz="2200" dirty="0"/>
          </a:p>
          <a:p>
            <a:pPr marL="37148" indent="0">
              <a:buNone/>
            </a:pPr>
            <a:r>
              <a:rPr lang="de-DE" sz="2200" dirty="0"/>
              <a:t>Großvater, Großmutter, Großeltern </a:t>
            </a:r>
          </a:p>
          <a:p>
            <a:pPr marL="37148" indent="0">
              <a:buNone/>
            </a:pPr>
            <a:r>
              <a:rPr lang="de-DE" altLang="ja-JP" sz="2200" dirty="0"/>
              <a:t>Enkel(in), Enkelsohn,</a:t>
            </a:r>
          </a:p>
          <a:p>
            <a:pPr marL="37148" indent="0">
              <a:buNone/>
            </a:pPr>
            <a:r>
              <a:rPr lang="de-DE" altLang="ja-JP" sz="2200" dirty="0"/>
              <a:t>Enkeltochter</a:t>
            </a:r>
            <a:r>
              <a:rPr lang="ja-JP" altLang="de-DE" sz="2200" dirty="0"/>
              <a:t> </a:t>
            </a:r>
            <a:endParaRPr lang="de-DE" sz="2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4568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de-DE" dirty="0">
                <a:solidFill>
                  <a:schemeClr val="accent5">
                    <a:lumMod val="50000"/>
                  </a:schemeClr>
                </a:solidFill>
              </a:rPr>
              <a:t>職業・地位は無冠詞！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692696"/>
            <a:ext cx="8119824" cy="697548"/>
          </a:xfrm>
        </p:spPr>
        <p:txBody>
          <a:bodyPr>
            <a:normAutofit/>
          </a:bodyPr>
          <a:lstStyle/>
          <a:p>
            <a:r>
              <a:rPr lang="de-DE" altLang="ja-JP" sz="3250" dirty="0">
                <a:latin typeface="+mn-lt"/>
              </a:rPr>
              <a:t>Stellst du dich bitte vor? </a:t>
            </a:r>
            <a:r>
              <a:rPr lang="ja-JP" altLang="en-US" sz="3250" dirty="0">
                <a:latin typeface="+mn-lt"/>
              </a:rPr>
              <a:t>自己紹介</a:t>
            </a:r>
            <a:endParaRPr kumimoji="1" lang="ja-JP" altLang="en-US" sz="325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6516" y="1988840"/>
            <a:ext cx="4544516" cy="295232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</a:pPr>
            <a:r>
              <a:rPr kumimoji="1" lang="en-US" altLang="ja-JP" sz="2400" dirty="0"/>
              <a:t>Mein</a:t>
            </a:r>
            <a:r>
              <a:rPr kumimoji="1" lang="ja-JP" altLang="en-US" sz="2400" dirty="0"/>
              <a:t> </a:t>
            </a:r>
            <a:r>
              <a:rPr kumimoji="1" lang="de-DE" altLang="ja-JP" sz="2400" dirty="0"/>
              <a:t>Name ist ….., 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kumimoji="1" lang="de-DE" altLang="ja-JP" sz="2400" dirty="0"/>
              <a:t>Bitte nennt mich ………</a:t>
            </a:r>
            <a:endParaRPr lang="de-DE" altLang="ja-JP" sz="2400" dirty="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kumimoji="1" lang="de-DE" altLang="ja-JP" sz="2400" dirty="0"/>
              <a:t>Ich komme aus …..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de-DE" altLang="ja-JP" sz="2400" dirty="0"/>
              <a:t>Ich studiere ………… an der Kyoto Universität.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de-DE" altLang="ja-JP" sz="2400" dirty="0"/>
              <a:t>Mein Hobby ist …….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41032" y="2204864"/>
            <a:ext cx="4070608" cy="4248472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2"/>
              </a:buClr>
            </a:pPr>
            <a:r>
              <a:rPr lang="de-DE" sz="3600" dirty="0"/>
              <a:t>Ich heiße .....</a:t>
            </a:r>
          </a:p>
          <a:p>
            <a:pPr>
              <a:buClr>
                <a:schemeClr val="tx2"/>
              </a:buClr>
            </a:pPr>
            <a:endParaRPr lang="de-DE" altLang="ja-JP" sz="3600" dirty="0"/>
          </a:p>
          <a:p>
            <a:pPr>
              <a:buClr>
                <a:schemeClr val="tx2"/>
              </a:buClr>
            </a:pPr>
            <a:endParaRPr lang="de-DE" altLang="ja-JP" sz="3600" dirty="0"/>
          </a:p>
          <a:p>
            <a:pPr>
              <a:buClr>
                <a:schemeClr val="tx2"/>
              </a:buClr>
            </a:pPr>
            <a:endParaRPr lang="de-DE" altLang="ja-JP" sz="3600" dirty="0"/>
          </a:p>
          <a:p>
            <a:pPr>
              <a:buClr>
                <a:schemeClr val="tx2"/>
              </a:buClr>
            </a:pPr>
            <a:r>
              <a:rPr lang="de-DE" altLang="ja-JP" sz="3600" dirty="0"/>
              <a:t>Ich bin in …… geboren.</a:t>
            </a:r>
          </a:p>
          <a:p>
            <a:pPr>
              <a:buClr>
                <a:schemeClr val="tx2"/>
              </a:buClr>
            </a:pPr>
            <a:r>
              <a:rPr lang="de-DE" altLang="ja-JP" sz="3600" dirty="0"/>
              <a:t>Ich bin in ....... aufgewachsen.</a:t>
            </a:r>
          </a:p>
          <a:p>
            <a:pPr marL="222885" lvl="1">
              <a:spcBef>
                <a:spcPts val="1463"/>
              </a:spcBef>
            </a:pPr>
            <a:endParaRPr lang="de-DE" altLang="ja-JP" sz="3600" dirty="0"/>
          </a:p>
          <a:p>
            <a:pPr marL="0" lvl="1" indent="0">
              <a:spcBef>
                <a:spcPts val="1463"/>
              </a:spcBef>
              <a:buNone/>
            </a:pPr>
            <a:endParaRPr lang="de-DE" altLang="ja-JP" sz="3600" dirty="0"/>
          </a:p>
          <a:p>
            <a:pPr marL="0" lvl="1" indent="0">
              <a:spcBef>
                <a:spcPts val="1463"/>
              </a:spcBef>
              <a:buNone/>
            </a:pPr>
            <a:endParaRPr lang="de-DE" altLang="ja-JP" sz="3600" dirty="0"/>
          </a:p>
          <a:p>
            <a:pPr marL="222885" lvl="1">
              <a:spcBef>
                <a:spcPts val="1463"/>
              </a:spcBef>
            </a:pPr>
            <a:r>
              <a:rPr lang="de-DE" altLang="ja-JP" sz="3600" dirty="0"/>
              <a:t>Ich spiele gern Klavier/Tennis.</a:t>
            </a:r>
          </a:p>
          <a:p>
            <a:pPr marL="222885" lvl="1">
              <a:spcBef>
                <a:spcPts val="1463"/>
              </a:spcBef>
            </a:pPr>
            <a:r>
              <a:rPr lang="de-DE" altLang="ja-JP" sz="3600" dirty="0"/>
              <a:t>Ich lesen gern Krimis.</a:t>
            </a:r>
          </a:p>
          <a:p>
            <a:endParaRPr lang="de-DE" sz="2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32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8AC2-DCA5-459B-BA40-FFB4E4ED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" y="404664"/>
            <a:ext cx="7800972" cy="784020"/>
          </a:xfrm>
        </p:spPr>
        <p:txBody>
          <a:bodyPr>
            <a:normAutofit/>
          </a:bodyPr>
          <a:lstStyle/>
          <a:p>
            <a:r>
              <a:rPr kumimoji="1" lang="de-DE" altLang="ja-JP" sz="3250" dirty="0">
                <a:latin typeface="+mn-lt"/>
              </a:rPr>
              <a:t>Wir fragen ihn/sie aus.</a:t>
            </a:r>
            <a:endParaRPr kumimoji="1" lang="ja-JP" altLang="en-US" sz="3250" dirty="0">
              <a:latin typeface="+mn-l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C9DF1E-0311-4C2C-B0BB-A075E6D4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52" y="1700808"/>
            <a:ext cx="8172450" cy="4547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kumimoji="1" lang="de-DE" altLang="ja-JP" sz="3250" dirty="0"/>
              <a:t>Wie heißt du?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Wie alt bist du?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Was studierst du?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Woher kommst du?</a:t>
            </a:r>
          </a:p>
          <a:p>
            <a:pPr>
              <a:lnSpc>
                <a:spcPct val="160000"/>
              </a:lnSpc>
            </a:pPr>
            <a:r>
              <a:rPr kumimoji="1" lang="de-DE" altLang="ja-JP" sz="3250" dirty="0"/>
              <a:t>Wo bist du geboren (</a:t>
            </a:r>
            <a:r>
              <a:rPr kumimoji="1" lang="en-US" altLang="ja-JP" sz="3250" dirty="0"/>
              <a:t>aufgewachsen)</a:t>
            </a:r>
            <a:r>
              <a:rPr kumimoji="1" lang="de-DE" altLang="ja-JP" sz="3250" dirty="0"/>
              <a:t>?</a:t>
            </a:r>
          </a:p>
          <a:p>
            <a:pPr>
              <a:lnSpc>
                <a:spcPct val="160000"/>
              </a:lnSpc>
            </a:pPr>
            <a:r>
              <a:rPr lang="de-DE" altLang="ja-JP" sz="3250" dirty="0"/>
              <a:t>Was sind deine Hobbies?</a:t>
            </a:r>
            <a:endParaRPr kumimoji="1" lang="de-DE" altLang="ja-JP" sz="325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68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Was hast du </a:t>
            </a:r>
            <a:r>
              <a:rPr lang="de-DE" sz="4000" i="1" dirty="0"/>
              <a:t>am Wochenende </a:t>
            </a:r>
            <a:r>
              <a:rPr lang="de-DE" sz="4000" b="1" dirty="0"/>
              <a:t>gemacht</a:t>
            </a:r>
            <a:r>
              <a:rPr lang="de-DE" sz="4000" dirty="0"/>
              <a:t>?</a:t>
            </a: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hast du am Wochenende gemacht?</a:t>
            </a:r>
          </a:p>
          <a:p>
            <a:pPr lvl="1"/>
            <a:r>
              <a:rPr lang="de-DE" dirty="0"/>
              <a:t>Ich bin ins Kino, Konzert gegangen. </a:t>
            </a:r>
          </a:p>
          <a:p>
            <a:pPr lvl="1"/>
            <a:r>
              <a:rPr lang="de-DE" dirty="0"/>
              <a:t>Ich habe Tennis gespielt.</a:t>
            </a:r>
          </a:p>
          <a:p>
            <a:r>
              <a:rPr lang="de-DE" dirty="0"/>
              <a:t>Mit wem?</a:t>
            </a:r>
          </a:p>
          <a:p>
            <a:pPr lvl="1"/>
            <a:r>
              <a:rPr lang="de-DE" dirty="0"/>
              <a:t>Allein(</a:t>
            </a:r>
            <a:r>
              <a:rPr lang="ja-JP" altLang="de-DE" dirty="0"/>
              <a:t>一人で</a:t>
            </a:r>
            <a:r>
              <a:rPr lang="de-DE" altLang="ja-JP" dirty="0"/>
              <a:t>)</a:t>
            </a:r>
            <a:r>
              <a:rPr lang="de-DE" dirty="0"/>
              <a:t>, mit Freunden, mit meiner Familie</a:t>
            </a:r>
          </a:p>
          <a:p>
            <a:r>
              <a:rPr lang="de-DE" dirty="0"/>
              <a:t>Wann/Wo hast du ihn/sie getroffen?</a:t>
            </a:r>
          </a:p>
          <a:p>
            <a:pPr lvl="1"/>
            <a:r>
              <a:rPr lang="de-DE" dirty="0"/>
              <a:t>Ich habe ihn/sie </a:t>
            </a:r>
            <a:r>
              <a:rPr lang="de-DE" i="1" dirty="0"/>
              <a:t>am Nachmittag </a:t>
            </a:r>
            <a:r>
              <a:rPr lang="de-DE" dirty="0"/>
              <a:t>getroffen.</a:t>
            </a:r>
          </a:p>
          <a:p>
            <a:r>
              <a:rPr lang="de-DE" dirty="0"/>
              <a:t>Was hast du danach gemacht?</a:t>
            </a:r>
          </a:p>
          <a:p>
            <a:pPr lvl="1"/>
            <a:r>
              <a:rPr lang="de-DE" dirty="0"/>
              <a:t>Ich bin nach Hause gegangen, </a:t>
            </a:r>
          </a:p>
          <a:p>
            <a:pPr lvl="1"/>
            <a:r>
              <a:rPr lang="de-DE" dirty="0"/>
              <a:t>wir sind gemeinsam essen gegangen.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/>
              <a:t>	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5882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116633"/>
            <a:ext cx="8915400" cy="720080"/>
          </a:xfrm>
        </p:spPr>
        <p:txBody>
          <a:bodyPr/>
          <a:lstStyle/>
          <a:p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Was hast du am Wochenende gemacht?</a:t>
            </a:r>
            <a:endParaRPr lang="de-DE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202711"/>
              </p:ext>
            </p:extLst>
          </p:nvPr>
        </p:nvGraphicFramePr>
        <p:xfrm>
          <a:off x="495300" y="1600200"/>
          <a:ext cx="8706172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484">
                  <a:extLst>
                    <a:ext uri="{9D8B030D-6E8A-4147-A177-3AD203B41FA5}">
                      <a16:colId xmlns:a16="http://schemas.microsoft.com/office/drawing/2014/main" val="42155082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862089007"/>
                    </a:ext>
                  </a:extLst>
                </a:gridCol>
                <a:gridCol w="1720800">
                  <a:extLst>
                    <a:ext uri="{9D8B030D-6E8A-4147-A177-3AD203B41FA5}">
                      <a16:colId xmlns:a16="http://schemas.microsoft.com/office/drawing/2014/main" val="3908081546"/>
                    </a:ext>
                  </a:extLst>
                </a:gridCol>
                <a:gridCol w="2455664">
                  <a:extLst>
                    <a:ext uri="{9D8B030D-6E8A-4147-A177-3AD203B41FA5}">
                      <a16:colId xmlns:a16="http://schemas.microsoft.com/office/drawing/2014/main" val="295413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/>
                        <a:t>+ haben (</a:t>
                      </a:r>
                      <a:r>
                        <a:rPr lang="de-DE" sz="1600" baseline="0" dirty="0" err="1"/>
                        <a:t>habe,hast,hat</a:t>
                      </a:r>
                      <a:r>
                        <a:rPr lang="de-DE" sz="1600" baseline="0" dirty="0"/>
                        <a:t>,</a:t>
                      </a:r>
                    </a:p>
                    <a:p>
                      <a:r>
                        <a:rPr lang="de-DE" sz="1600" baseline="0" dirty="0"/>
                        <a:t>haben, habt, haben)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3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spielen/ </a:t>
                      </a:r>
                      <a:r>
                        <a:rPr lang="de-DE" b="1" dirty="0"/>
                        <a:t>gespielt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Klavier, Flöte,</a:t>
                      </a:r>
                      <a:r>
                        <a:rPr lang="de-DE" baseline="0" dirty="0"/>
                        <a:t> Geige,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Karten,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Fußball, Basketball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3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lesen/ </a:t>
                      </a:r>
                      <a:r>
                        <a:rPr lang="de-DE" b="1" dirty="0"/>
                        <a:t>gelesen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Literatur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0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hören/ </a:t>
                      </a:r>
                      <a:r>
                        <a:rPr lang="de-DE" b="1" dirty="0"/>
                        <a:t>gehört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Rock-Musik, Pops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klassische Musik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malen/</a:t>
                      </a:r>
                      <a:r>
                        <a:rPr lang="de-DE" baseline="0" dirty="0"/>
                        <a:t> </a:t>
                      </a:r>
                      <a:r>
                        <a:rPr lang="de-DE" b="1" baseline="0" dirty="0"/>
                        <a:t>gemalt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Landschaft</a:t>
                      </a:r>
                      <a:r>
                        <a:rPr lang="ja-JP" altLang="de-DE" dirty="0"/>
                        <a:t>　</a:t>
                      </a:r>
                      <a:endParaRPr lang="de-DE" altLang="ja-JP" dirty="0"/>
                    </a:p>
                    <a:p>
                      <a:r>
                        <a:rPr lang="de-DE" altLang="ja-JP" sz="1400" dirty="0"/>
                        <a:t>(</a:t>
                      </a:r>
                      <a:r>
                        <a:rPr lang="ja-JP" altLang="de-DE" sz="1400" dirty="0"/>
                        <a:t>風景画</a:t>
                      </a:r>
                      <a:r>
                        <a:rPr lang="de-DE" altLang="ja-JP" sz="140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Stillleben </a:t>
                      </a:r>
                    </a:p>
                    <a:p>
                      <a:r>
                        <a:rPr lang="de-DE" sz="1400" dirty="0"/>
                        <a:t>(</a:t>
                      </a:r>
                      <a:r>
                        <a:rPr lang="ja-JP" altLang="de-DE" sz="1400" dirty="0"/>
                        <a:t>静物画）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Portrait (</a:t>
                      </a:r>
                      <a:r>
                        <a:rPr lang="ja-JP" altLang="de-DE" dirty="0"/>
                        <a:t>肖像画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8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kochen/</a:t>
                      </a:r>
                      <a:r>
                        <a:rPr lang="de-DE" baseline="0" dirty="0"/>
                        <a:t> </a:t>
                      </a:r>
                      <a:r>
                        <a:rPr lang="de-DE" b="1" baseline="0" dirty="0"/>
                        <a:t>gekocht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italienisch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japanisch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französisch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backen/</a:t>
                      </a:r>
                      <a:r>
                        <a:rPr lang="de-DE" baseline="0" dirty="0"/>
                        <a:t> </a:t>
                      </a:r>
                      <a:r>
                        <a:rPr lang="de-DE" b="1" baseline="0" dirty="0"/>
                        <a:t>gebacken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Kuchen</a:t>
                      </a:r>
                      <a:r>
                        <a:rPr lang="de-DE" altLang="ja-JP" dirty="0"/>
                        <a:t>(</a:t>
                      </a:r>
                      <a:r>
                        <a:rPr lang="ja-JP" altLang="de-DE" dirty="0"/>
                        <a:t>焼き菓子</a:t>
                      </a:r>
                      <a:r>
                        <a:rPr lang="de-DE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Kekse</a:t>
                      </a:r>
                      <a:r>
                        <a:rPr lang="de-DE" sz="1400" dirty="0"/>
                        <a:t>(</a:t>
                      </a:r>
                      <a:r>
                        <a:rPr lang="ja-JP" altLang="de-DE" sz="1400" dirty="0"/>
                        <a:t>クッキー</a:t>
                      </a:r>
                      <a:r>
                        <a:rPr lang="de-DE" altLang="ja-JP" sz="140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/>
                        <a:t>Torten(</a:t>
                      </a:r>
                      <a:r>
                        <a:rPr lang="ja-JP" altLang="de-DE" dirty="0"/>
                        <a:t>クリーム系）　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0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fischen/</a:t>
                      </a:r>
                      <a:r>
                        <a:rPr lang="de-DE" baseline="0" dirty="0"/>
                        <a:t> </a:t>
                      </a:r>
                      <a:r>
                        <a:rPr lang="de-DE" b="1" baseline="0" dirty="0"/>
                        <a:t>gefischt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Fluss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4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treffen/</a:t>
                      </a:r>
                      <a:r>
                        <a:rPr lang="de-DE" baseline="0" dirty="0"/>
                        <a:t> </a:t>
                      </a:r>
                      <a:r>
                        <a:rPr lang="de-DE" b="1" baseline="0" dirty="0"/>
                        <a:t>getroffen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meinen Großvater</a:t>
                      </a:r>
                      <a:r>
                        <a:rPr lang="de-DE" baseline="0" dirty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522521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367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28B50-F34C-443D-B867-98803D86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60" y="332656"/>
            <a:ext cx="8136904" cy="912111"/>
          </a:xfrm>
        </p:spPr>
        <p:txBody>
          <a:bodyPr>
            <a:normAutofit fontScale="90000"/>
          </a:bodyPr>
          <a:lstStyle/>
          <a:p>
            <a:r>
              <a:rPr kumimoji="1" lang="ja-JP" altLang="de-DE" sz="3600" dirty="0">
                <a:latin typeface="+mn-lt"/>
              </a:rPr>
              <a:t>アクセントの位置　</a:t>
            </a:r>
            <a:r>
              <a:rPr kumimoji="1" lang="de-DE" altLang="ja-JP" sz="3600" dirty="0">
                <a:latin typeface="+mn-lt"/>
              </a:rPr>
              <a:t>Wo liegt die Betonung </a:t>
            </a:r>
            <a:r>
              <a:rPr kumimoji="1" lang="de-DE" altLang="ja-JP" sz="3250" dirty="0">
                <a:latin typeface="+mn-lt"/>
              </a:rPr>
              <a:t>?</a:t>
            </a:r>
            <a:endParaRPr kumimoji="1" lang="ja-JP" altLang="en-US" sz="3250" dirty="0">
              <a:latin typeface="+mn-l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85C59-7427-48F1-B541-5241AA0AE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512" y="3068960"/>
            <a:ext cx="3972750" cy="4860775"/>
          </a:xfrm>
        </p:spPr>
        <p:txBody>
          <a:bodyPr>
            <a:normAutofit fontScale="47500" lnSpcReduction="20000"/>
          </a:bodyPr>
          <a:lstStyle/>
          <a:p>
            <a:pPr marL="296664" lvl="1" indent="0">
              <a:lnSpc>
                <a:spcPct val="120000"/>
              </a:lnSpc>
              <a:spcAft>
                <a:spcPts val="975"/>
              </a:spcAft>
              <a:buNone/>
            </a:pPr>
            <a:r>
              <a:rPr lang="de-DE" altLang="ja-JP" sz="7400" dirty="0"/>
              <a:t>	</a:t>
            </a:r>
            <a:r>
              <a:rPr lang="ja-JP" altLang="en-US" sz="7400" dirty="0"/>
              <a:t>　　</a:t>
            </a:r>
            <a:endParaRPr lang="de-DE" altLang="ja-JP" sz="7400" dirty="0"/>
          </a:p>
          <a:p>
            <a:pPr marL="296664" lvl="1" indent="0">
              <a:lnSpc>
                <a:spcPct val="120000"/>
              </a:lnSpc>
              <a:spcAft>
                <a:spcPts val="975"/>
              </a:spcAft>
              <a:buNone/>
            </a:pPr>
            <a:r>
              <a:rPr lang="de-DE" altLang="ja-JP" sz="7400" dirty="0"/>
              <a:t>	</a:t>
            </a:r>
          </a:p>
          <a:p>
            <a:pPr marL="541338" lvl="1" indent="-246063">
              <a:lnSpc>
                <a:spcPct val="120000"/>
              </a:lnSpc>
              <a:spcAft>
                <a:spcPts val="975"/>
              </a:spcAft>
            </a:pPr>
            <a:endParaRPr lang="de-DE" altLang="ja-JP" sz="7400" dirty="0"/>
          </a:p>
          <a:p>
            <a:pPr marL="541338" lvl="1" indent="-252413">
              <a:lnSpc>
                <a:spcPct val="120000"/>
              </a:lnSpc>
              <a:spcAft>
                <a:spcPts val="975"/>
              </a:spcAft>
            </a:pPr>
            <a:endParaRPr lang="de-DE" altLang="ja-JP" sz="7400" dirty="0"/>
          </a:p>
          <a:p>
            <a:pPr marL="541338" lvl="1" indent="-252413">
              <a:lnSpc>
                <a:spcPct val="120000"/>
              </a:lnSpc>
              <a:spcAft>
                <a:spcPts val="975"/>
              </a:spcAft>
            </a:pPr>
            <a:endParaRPr lang="de-DE" altLang="ja-JP" sz="7400" dirty="0"/>
          </a:p>
          <a:p>
            <a:pPr marL="296664" lvl="1" indent="0">
              <a:lnSpc>
                <a:spcPct val="120000"/>
              </a:lnSpc>
              <a:spcAft>
                <a:spcPts val="975"/>
              </a:spcAft>
              <a:buNone/>
            </a:pPr>
            <a:r>
              <a:rPr lang="de-DE" altLang="ja-JP" sz="6000" dirty="0"/>
              <a:t>  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B307-DB20-4F9C-8263-8915E1AA20EE}" type="slidenum">
              <a:rPr lang="ja-JP" altLang="en-US" smtClean="0"/>
              <a:pPr/>
              <a:t>5</a:t>
            </a:fld>
            <a:endParaRPr lang="en-US" altLang="ja-JP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38126"/>
              </p:ext>
            </p:extLst>
          </p:nvPr>
        </p:nvGraphicFramePr>
        <p:xfrm>
          <a:off x="704528" y="1988840"/>
          <a:ext cx="864096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83108713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5586715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4594753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96538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de-DE" dirty="0"/>
                        <a:t>タイプ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/>
                        <a:t>アクセントの位置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/>
                        <a:t>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/>
                        <a:t>例外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8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/>
                        <a:t>長母音ばかり</a:t>
                      </a:r>
                      <a:endParaRPr lang="de-DE" altLang="ja-JP" sz="18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2000" dirty="0"/>
                        <a:t>後ろから</a:t>
                      </a:r>
                      <a:r>
                        <a:rPr lang="de-DE" altLang="ja-JP" sz="2000" dirty="0"/>
                        <a:t>2</a:t>
                      </a:r>
                      <a:r>
                        <a:rPr lang="ja-JP" altLang="de-DE" sz="2000" dirty="0"/>
                        <a:t>番目</a:t>
                      </a:r>
                      <a:endParaRPr lang="de-DE" altLang="ja-JP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  <a:r>
                        <a:rPr lang="en-US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</a:t>
                      </a:r>
                      <a:r>
                        <a:rPr lang="en-US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ne, Mar</a:t>
                      </a:r>
                      <a:r>
                        <a:rPr lang="en-US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ne, Ma</a:t>
                      </a:r>
                      <a:r>
                        <a:rPr lang="en-US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en-US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ko,</a:t>
                      </a:r>
                      <a:r>
                        <a:rPr lang="ja-JP" alt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altLang="ja-JP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7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/>
                        <a:t>語源：ギリシャ語</a:t>
                      </a:r>
                      <a:endParaRPr lang="de-DE" altLang="ja-JP" sz="1800" u="sng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de-DE" dirty="0"/>
                        <a:t>一番後ろの母音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k, Mathemat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Biblioth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k,</a:t>
                      </a:r>
                      <a:r>
                        <a:rPr lang="ja-JP" alt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Philosoph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Mediz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sz="1600" u="sng" dirty="0"/>
                        <a:t>E</a:t>
                      </a:r>
                      <a:r>
                        <a:rPr lang="de-DE" altLang="ja-JP" sz="1600" dirty="0"/>
                        <a:t>thik, L</a:t>
                      </a:r>
                      <a:r>
                        <a:rPr lang="de-DE" altLang="ja-JP" sz="1600" u="sng" dirty="0"/>
                        <a:t>o</a:t>
                      </a:r>
                      <a:r>
                        <a:rPr lang="de-DE" altLang="ja-JP" sz="1600" dirty="0"/>
                        <a:t>gik,</a:t>
                      </a:r>
                      <a:r>
                        <a:rPr lang="ja-JP" altLang="de-DE" sz="1600" baseline="0" dirty="0"/>
                        <a:t> </a:t>
                      </a:r>
                      <a:r>
                        <a:rPr lang="de-DE" altLang="ja-JP" sz="1600" dirty="0" err="1"/>
                        <a:t>G</a:t>
                      </a:r>
                      <a:r>
                        <a:rPr lang="de-DE" altLang="ja-JP" sz="1600" u="sng" dirty="0" err="1"/>
                        <a:t>o</a:t>
                      </a:r>
                      <a:r>
                        <a:rPr lang="de-DE" altLang="ja-JP" sz="1600" dirty="0" err="1"/>
                        <a:t>thik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7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/>
                        <a:t>非分離動詞</a:t>
                      </a:r>
                      <a:endParaRPr lang="de-DE" altLang="ja-JP" sz="18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2000" dirty="0"/>
                        <a:t>語幹</a:t>
                      </a:r>
                      <a:endParaRPr lang="de-DE" altLang="ja-JP" sz="20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llen, erk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nnen, wiederh</a:t>
                      </a:r>
                      <a:r>
                        <a:rPr lang="de-DE" altLang="ja-JP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31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/>
                        <a:t>分離動詞</a:t>
                      </a:r>
                      <a:endParaRPr lang="de-DE" altLang="ja-JP" sz="18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2000" dirty="0"/>
                        <a:t>冒頭 </a:t>
                      </a:r>
                      <a:r>
                        <a:rPr lang="en-US" altLang="ja-JP" sz="2000" dirty="0"/>
                        <a:t>(</a:t>
                      </a:r>
                      <a:r>
                        <a:rPr lang="ja-JP" altLang="en-US" sz="2000" dirty="0"/>
                        <a:t>接頭語</a:t>
                      </a:r>
                      <a:r>
                        <a:rPr lang="en-US" altLang="ja-JP" sz="2000" dirty="0"/>
                        <a:t>)</a:t>
                      </a:r>
                      <a:endParaRPr lang="de-DE" altLang="ja-JP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de-DE" altLang="ja-JP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de-DE" altLang="ja-JP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fangen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r>
                        <a:rPr lang="de-DE" altLang="ja-JP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de-DE" altLang="ja-JP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kaufen</a:t>
                      </a:r>
                      <a:r>
                        <a:rPr lang="de-DE" altLang="ja-JP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altLang="ja-JP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de-DE" altLang="ja-JP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de-DE" altLang="ja-JP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kommen</a:t>
                      </a:r>
                      <a:endParaRPr lang="de-DE" altLang="ja-JP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6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116632"/>
            <a:ext cx="8915400" cy="1224135"/>
          </a:xfrm>
        </p:spPr>
        <p:txBody>
          <a:bodyPr/>
          <a:lstStyle/>
          <a:p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Was hast du am Wochenende gemacht?</a:t>
            </a:r>
            <a:b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de-DE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Am Samstag bin ich zum Aquarium gegangen.</a:t>
            </a:r>
            <a:endParaRPr lang="de-DE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460687"/>
              </p:ext>
            </p:extLst>
          </p:nvPr>
        </p:nvGraphicFramePr>
        <p:xfrm>
          <a:off x="495300" y="1600200"/>
          <a:ext cx="8706172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60">
                  <a:extLst>
                    <a:ext uri="{9D8B030D-6E8A-4147-A177-3AD203B41FA5}">
                      <a16:colId xmlns:a16="http://schemas.microsoft.com/office/drawing/2014/main" val="42155082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86208900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90808154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954132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/>
                        <a:t>+ sein (bin, bist, ist, sind, seid, sind)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3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wandern/</a:t>
                      </a:r>
                      <a:r>
                        <a:rPr lang="de-DE" baseline="0" dirty="0"/>
                        <a:t> </a:t>
                      </a:r>
                      <a:r>
                        <a:rPr lang="de-DE" b="1" baseline="0" dirty="0"/>
                        <a:t>gewandert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</a:t>
                      </a:r>
                      <a:r>
                        <a:rPr lang="de-DE" baseline="0" dirty="0"/>
                        <a:t> den Bergen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am 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4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gehen/ </a:t>
                      </a:r>
                      <a:r>
                        <a:rPr lang="de-DE" b="1" dirty="0"/>
                        <a:t>gegangen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zur</a:t>
                      </a:r>
                      <a:r>
                        <a:rPr lang="de-DE" baseline="0" dirty="0"/>
                        <a:t> Ausstellung</a:t>
                      </a:r>
                      <a:endParaRPr lang="de-DE" dirty="0"/>
                    </a:p>
                    <a:p>
                      <a:r>
                        <a:rPr lang="de-DE" dirty="0"/>
                        <a:t>zum Museum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zum Konzert</a:t>
                      </a:r>
                    </a:p>
                    <a:p>
                      <a:r>
                        <a:rPr lang="de-DE" dirty="0"/>
                        <a:t>zum</a:t>
                      </a:r>
                      <a:r>
                        <a:rPr lang="de-DE" baseline="0" dirty="0"/>
                        <a:t> Klassentreffen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ins Kino</a:t>
                      </a:r>
                    </a:p>
                    <a:p>
                      <a:r>
                        <a:rPr lang="de-DE" dirty="0"/>
                        <a:t>ins </a:t>
                      </a:r>
                      <a:r>
                        <a:rPr lang="de-DE" dirty="0" err="1"/>
                        <a:t>Cafe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4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fahren/ </a:t>
                      </a:r>
                      <a:r>
                        <a:rPr lang="de-DE" b="1" dirty="0"/>
                        <a:t>gefahren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nach Hause</a:t>
                      </a:r>
                    </a:p>
                    <a:p>
                      <a:r>
                        <a:rPr lang="de-DE" dirty="0"/>
                        <a:t>zu</a:t>
                      </a:r>
                      <a:r>
                        <a:rPr lang="de-DE" baseline="0" dirty="0"/>
                        <a:t> meinen Eltern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nach Kobe</a:t>
                      </a:r>
                    </a:p>
                    <a:p>
                      <a:r>
                        <a:rPr lang="de-DE" dirty="0"/>
                        <a:t>nach Tokyo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zum Zoo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fliegen/ </a:t>
                      </a:r>
                      <a:r>
                        <a:rPr lang="de-DE" b="1" dirty="0"/>
                        <a:t>geflogen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nach Fukuoka</a:t>
                      </a:r>
                    </a:p>
                    <a:p>
                      <a:r>
                        <a:rPr lang="de-DE" sz="1800" dirty="0"/>
                        <a:t>nach </a:t>
                      </a:r>
                      <a:r>
                        <a:rPr lang="de-DE" sz="1800" dirty="0" err="1"/>
                        <a:t>Hokkaido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auf/nach Okinawa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</a:t>
                      </a:r>
                      <a:r>
                        <a:rPr lang="de-DE" baseline="0" dirty="0"/>
                        <a:t> die USA</a:t>
                      </a:r>
                    </a:p>
                    <a:p>
                      <a:r>
                        <a:rPr lang="de-DE" baseline="0" dirty="0"/>
                        <a:t>in den Iran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8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0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4871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5138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lt"/>
              </a:rPr>
              <a:t>【(</a:t>
            </a:r>
            <a:r>
              <a:rPr lang="ja-JP" altLang="de-DE" dirty="0">
                <a:latin typeface="+mn-lt"/>
              </a:rPr>
              <a:t>非</a:t>
            </a:r>
            <a:r>
              <a:rPr lang="en-US" altLang="ja-JP" dirty="0">
                <a:latin typeface="+mn-lt"/>
              </a:rPr>
              <a:t>)</a:t>
            </a:r>
            <a:r>
              <a:rPr lang="ja-JP" altLang="de-DE" dirty="0">
                <a:latin typeface="+mn-lt"/>
              </a:rPr>
              <a:t>分離動詞</a:t>
            </a:r>
            <a:r>
              <a:rPr lang="en-US" altLang="ja-JP" dirty="0">
                <a:latin typeface="+mn-lt"/>
              </a:rPr>
              <a:t>】</a:t>
            </a:r>
            <a:endParaRPr lang="de-DE" dirty="0">
              <a:latin typeface="+mn-lt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5003949" y="2002801"/>
            <a:ext cx="4190702" cy="669429"/>
          </a:xfrm>
        </p:spPr>
        <p:txBody>
          <a:bodyPr>
            <a:noAutofit/>
          </a:bodyPr>
          <a:lstStyle/>
          <a:p>
            <a:r>
              <a:rPr lang="ja-JP" altLang="en-US" dirty="0"/>
              <a:t>分離動詞　</a:t>
            </a:r>
            <a:endParaRPr lang="en-US" altLang="ja-JP" dirty="0"/>
          </a:p>
          <a:p>
            <a:r>
              <a:rPr lang="ja-JP" altLang="de-DE" dirty="0"/>
              <a:t>前置詞</a:t>
            </a:r>
            <a:r>
              <a:rPr lang="de-DE" altLang="ja-JP" dirty="0"/>
              <a:t>, ein, fern, teil, kaputt, tot</a:t>
            </a:r>
            <a:endParaRPr lang="de-DE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92730" y="2916885"/>
            <a:ext cx="4376738" cy="3951288"/>
          </a:xfrm>
        </p:spPr>
        <p:txBody>
          <a:bodyPr>
            <a:normAutofit/>
          </a:bodyPr>
          <a:lstStyle/>
          <a:p>
            <a:pPr lvl="1"/>
            <a:r>
              <a:rPr lang="de-DE" sz="2275" dirty="0"/>
              <a:t>bekommen</a:t>
            </a:r>
            <a:r>
              <a:rPr lang="de-DE" altLang="ja-JP" sz="2275" dirty="0"/>
              <a:t>(</a:t>
            </a:r>
            <a:r>
              <a:rPr lang="ja-JP" altLang="de-DE" sz="2275" dirty="0"/>
              <a:t>受け取る</a:t>
            </a:r>
            <a:r>
              <a:rPr lang="de-DE" altLang="ja-JP" sz="2275" dirty="0"/>
              <a:t>)</a:t>
            </a:r>
            <a:endParaRPr lang="de-DE" sz="2275" dirty="0"/>
          </a:p>
          <a:p>
            <a:pPr lvl="1"/>
            <a:r>
              <a:rPr lang="de-DE" sz="2275" dirty="0"/>
              <a:t>empfinden</a:t>
            </a:r>
            <a:r>
              <a:rPr lang="ja-JP" altLang="de-DE" sz="2275" dirty="0"/>
              <a:t>（感じる）</a:t>
            </a:r>
            <a:endParaRPr lang="de-DE" sz="2275" dirty="0"/>
          </a:p>
          <a:p>
            <a:pPr lvl="1"/>
            <a:r>
              <a:rPr lang="de-DE" sz="2275" dirty="0"/>
              <a:t>gefallen</a:t>
            </a:r>
            <a:r>
              <a:rPr lang="ja-JP" altLang="de-DE" sz="2275" dirty="0"/>
              <a:t>　（気に入る）</a:t>
            </a:r>
            <a:endParaRPr lang="de-DE" sz="2275" dirty="0"/>
          </a:p>
          <a:p>
            <a:pPr lvl="1"/>
            <a:r>
              <a:rPr lang="de-DE" sz="2275" dirty="0"/>
              <a:t>entkommen</a:t>
            </a:r>
            <a:r>
              <a:rPr lang="ja-JP" altLang="de-DE" sz="2275" dirty="0"/>
              <a:t>（逃れる）</a:t>
            </a:r>
            <a:endParaRPr lang="de-DE" sz="2275" dirty="0"/>
          </a:p>
          <a:p>
            <a:pPr lvl="1"/>
            <a:r>
              <a:rPr lang="de-DE" sz="2275" dirty="0"/>
              <a:t>erarbeiten</a:t>
            </a:r>
            <a:r>
              <a:rPr lang="ja-JP" altLang="de-DE" sz="2275" dirty="0"/>
              <a:t>（手を加える</a:t>
            </a:r>
            <a:r>
              <a:rPr lang="de-DE" altLang="ja-JP" sz="2275" dirty="0"/>
              <a:t>)</a:t>
            </a:r>
            <a:endParaRPr lang="de-DE" sz="2275" dirty="0"/>
          </a:p>
          <a:p>
            <a:pPr lvl="1"/>
            <a:r>
              <a:rPr lang="de-DE" sz="2275" dirty="0"/>
              <a:t>verstehen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理解する</a:t>
            </a:r>
            <a:r>
              <a:rPr lang="de-DE" altLang="ja-JP" sz="2275" dirty="0"/>
              <a:t>)</a:t>
            </a:r>
            <a:endParaRPr lang="de-DE" sz="2275" dirty="0"/>
          </a:p>
          <a:p>
            <a:pPr lvl="1"/>
            <a:r>
              <a:rPr lang="de-DE" sz="2275" dirty="0"/>
              <a:t>zerschlagen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破壊する</a:t>
            </a:r>
            <a:r>
              <a:rPr lang="de-DE" altLang="ja-JP" sz="2275" dirty="0"/>
              <a:t>)</a:t>
            </a:r>
            <a:endParaRPr lang="de-DE" sz="2275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3"/>
          </p:nvPr>
        </p:nvSpPr>
        <p:spPr>
          <a:xfrm>
            <a:off x="962407" y="2002802"/>
            <a:ext cx="3630542" cy="669429"/>
          </a:xfrm>
        </p:spPr>
        <p:txBody>
          <a:bodyPr>
            <a:noAutofit/>
          </a:bodyPr>
          <a:lstStyle/>
          <a:p>
            <a:r>
              <a:rPr lang="ja-JP" altLang="en-US" sz="2275" dirty="0"/>
              <a:t>非分離</a:t>
            </a:r>
            <a:r>
              <a:rPr lang="ja-JP" altLang="de-DE" sz="2275" dirty="0"/>
              <a:t>動詞</a:t>
            </a:r>
            <a:r>
              <a:rPr lang="ja-JP" altLang="en-US" sz="2275" dirty="0"/>
              <a:t>　</a:t>
            </a:r>
            <a:endParaRPr lang="en-US" altLang="ja-JP" sz="2275" dirty="0"/>
          </a:p>
          <a:p>
            <a:r>
              <a:rPr lang="de-DE" dirty="0"/>
              <a:t>miss, be, emp, ge, ent, er, ver, zer, 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916885"/>
            <a:ext cx="4378325" cy="3951288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b|</a:t>
            </a:r>
            <a:r>
              <a:rPr lang="de-DE" sz="2275" dirty="0" err="1"/>
              <a:t>holen</a:t>
            </a:r>
            <a:r>
              <a:rPr lang="ja-JP" altLang="de-DE" sz="2275" dirty="0">
                <a:solidFill>
                  <a:schemeClr val="tx2"/>
                </a:solidFill>
              </a:rPr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迎え</a:t>
            </a:r>
            <a:r>
              <a:rPr lang="de-DE" altLang="ja-JP" sz="2275" dirty="0"/>
              <a:t>/</a:t>
            </a:r>
            <a:r>
              <a:rPr lang="ja-JP" altLang="de-DE" sz="2275" dirty="0"/>
              <a:t>取りに行く</a:t>
            </a:r>
            <a:r>
              <a:rPr lang="de-DE" altLang="ja-JP" sz="2275" dirty="0"/>
              <a:t>)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n|</a:t>
            </a:r>
            <a:r>
              <a:rPr lang="de-DE" sz="2275" dirty="0" err="1"/>
              <a:t>nehmen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受け入れる</a:t>
            </a:r>
            <a:r>
              <a:rPr lang="de-DE" altLang="ja-JP" sz="2275" dirty="0"/>
              <a:t>)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auf|</a:t>
            </a:r>
            <a:r>
              <a:rPr lang="de-DE" sz="2275" dirty="0" err="1"/>
              <a:t>stehen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起きる</a:t>
            </a:r>
            <a:r>
              <a:rPr lang="de-DE" altLang="ja-JP" sz="2275" dirty="0"/>
              <a:t>)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u|</a:t>
            </a:r>
            <a:r>
              <a:rPr lang="de-DE" sz="2275" dirty="0" err="1"/>
              <a:t>nehmen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増える</a:t>
            </a:r>
            <a:r>
              <a:rPr lang="de-DE" altLang="ja-JP" sz="2275" dirty="0"/>
              <a:t>vi</a:t>
            </a:r>
            <a:r>
              <a:rPr lang="ja-JP" altLang="de-DE" sz="2275" dirty="0"/>
              <a:t>）</a:t>
            </a:r>
            <a:endParaRPr lang="de-DE" sz="2275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ein|</a:t>
            </a:r>
            <a:r>
              <a:rPr lang="de-DE" dirty="0" err="1"/>
              <a:t>nehmen</a:t>
            </a:r>
            <a:r>
              <a:rPr lang="de-DE" dirty="0"/>
              <a:t> (</a:t>
            </a:r>
            <a:r>
              <a:rPr lang="ja-JP" altLang="de-DE" dirty="0"/>
              <a:t>薬を飲む</a:t>
            </a:r>
            <a:r>
              <a:rPr lang="de-DE" altLang="ja-JP" dirty="0"/>
              <a:t>)</a:t>
            </a:r>
            <a:endParaRPr lang="de-DE" dirty="0"/>
          </a:p>
          <a:p>
            <a:pPr>
              <a:buClr>
                <a:schemeClr val="tx2"/>
              </a:buClr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de-DE" sz="2275" dirty="0" err="1">
                <a:solidFill>
                  <a:schemeClr val="accent2">
                    <a:lumMod val="50000"/>
                  </a:schemeClr>
                </a:solidFill>
              </a:rPr>
              <a:t>eil|</a:t>
            </a:r>
            <a:r>
              <a:rPr lang="de-DE" sz="2275" dirty="0" err="1"/>
              <a:t>nehmen</a:t>
            </a:r>
            <a:r>
              <a:rPr lang="ja-JP" altLang="de-DE" sz="2275" dirty="0"/>
              <a:t>　</a:t>
            </a:r>
            <a:r>
              <a:rPr lang="de-DE" altLang="ja-JP" sz="2275" dirty="0"/>
              <a:t>(</a:t>
            </a:r>
            <a:r>
              <a:rPr lang="ja-JP" altLang="de-DE" sz="2275" dirty="0"/>
              <a:t>参加する）</a:t>
            </a:r>
            <a:endParaRPr lang="de-DE" sz="2275" dirty="0"/>
          </a:p>
          <a:p>
            <a:pPr marL="0" indent="0">
              <a:buClr>
                <a:schemeClr val="tx2"/>
              </a:buClr>
              <a:buNone/>
            </a:pPr>
            <a:endParaRPr lang="de-DE" sz="2275" dirty="0"/>
          </a:p>
          <a:p>
            <a:endParaRPr lang="de-DE" sz="2275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8799-D3E6-41C6-AA63-BAC01396F8F0}" type="slidenum">
              <a:rPr lang="ja-JP" altLang="en-US" smtClean="0"/>
              <a:pPr/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82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【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時制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進行形の表し方</a:t>
            </a:r>
            <a:endParaRPr kumimoji="1"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0512" y="2027688"/>
            <a:ext cx="8915400" cy="4530725"/>
          </a:xfrm>
        </p:spPr>
        <p:txBody>
          <a:bodyPr>
            <a:noAutofit/>
          </a:bodyPr>
          <a:lstStyle/>
          <a:p>
            <a:r>
              <a:rPr kumimoji="1" lang="ja-JP" altLang="en-US" sz="2600" dirty="0">
                <a:ea typeface="Meiryo UI" panose="020B0604030504040204" pitchFamily="50" charset="-128"/>
              </a:rPr>
              <a:t>ドイツ語に進行形はないので、</a:t>
            </a:r>
            <a:endParaRPr kumimoji="1" lang="de-DE" altLang="ja-JP" sz="2600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de-DE" altLang="ja-JP" sz="2600" dirty="0">
                <a:ea typeface="Meiryo UI" panose="020B0604030504040204" pitchFamily="50" charset="-128"/>
              </a:rPr>
              <a:t>   </a:t>
            </a:r>
            <a:r>
              <a:rPr kumimoji="1" lang="ja-JP" altLang="en-US" sz="2600" dirty="0">
                <a:ea typeface="Meiryo UI" panose="020B0604030504040204" pitchFamily="50" charset="-128"/>
              </a:rPr>
              <a:t>現在形＋副詞</a:t>
            </a:r>
            <a:r>
              <a:rPr kumimoji="1" lang="ja-JP" altLang="de-DE" sz="2600" dirty="0">
                <a:ea typeface="Meiryo UI" panose="020B0604030504040204" pitchFamily="50" charset="-128"/>
              </a:rPr>
              <a:t> </a:t>
            </a:r>
            <a:endParaRPr kumimoji="1" lang="de-DE" altLang="ja-JP" sz="2600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de-DE" altLang="ja-JP" sz="2600" dirty="0">
                <a:ea typeface="Meiryo UI" panose="020B0604030504040204" pitchFamily="50" charset="-128"/>
              </a:rPr>
              <a:t>	</a:t>
            </a:r>
            <a:r>
              <a:rPr kumimoji="1" lang="ja-JP" altLang="de-DE" sz="2600" dirty="0">
                <a:ea typeface="Meiryo UI" panose="020B0604030504040204" pitchFamily="50" charset="-128"/>
              </a:rPr>
              <a:t>“今ちょうど”</a:t>
            </a:r>
            <a:r>
              <a:rPr kumimoji="1" lang="de-DE" altLang="ja-JP" sz="2600" dirty="0">
                <a:ea typeface="Meiryo UI" panose="020B0604030504040204" pitchFamily="50" charset="-128"/>
              </a:rPr>
              <a:t>(gerade, jetzt, im Moment etc.)</a:t>
            </a:r>
            <a:r>
              <a:rPr kumimoji="1" lang="ja-JP" altLang="en-US" sz="2600" dirty="0">
                <a:ea typeface="Meiryo UI" panose="020B0604030504040204" pitchFamily="50" charset="-128"/>
              </a:rPr>
              <a:t>で表す。</a:t>
            </a:r>
            <a:endParaRPr kumimoji="1" lang="en-US" altLang="ja-JP" sz="2600" dirty="0">
              <a:ea typeface="Meiryo UI" panose="020B0604030504040204" pitchFamily="50" charset="-128"/>
            </a:endParaRPr>
          </a:p>
          <a:p>
            <a:endParaRPr lang="en-US" sz="2600" dirty="0">
              <a:ea typeface="Meiryo UI" panose="020B0604030504040204" pitchFamily="50" charset="-128"/>
            </a:endParaRPr>
          </a:p>
          <a:p>
            <a:pPr lvl="1"/>
            <a:r>
              <a:rPr kumimoji="1" lang="en-US" altLang="ja-JP" sz="2275" dirty="0">
                <a:ea typeface="Meiryo UI" panose="020B0604030504040204" pitchFamily="50" charset="-128"/>
              </a:rPr>
              <a:t>(</a:t>
            </a:r>
            <a:r>
              <a:rPr kumimoji="1" lang="de-DE" altLang="ja-JP" sz="2275" dirty="0">
                <a:ea typeface="Meiryo UI" panose="020B0604030504040204" pitchFamily="50" charset="-128"/>
              </a:rPr>
              <a:t>Am Telefon)</a:t>
            </a:r>
            <a:r>
              <a:rPr kumimoji="1" lang="ja-JP" altLang="de-DE" sz="2275" dirty="0">
                <a:ea typeface="Meiryo UI" panose="020B0604030504040204" pitchFamily="50" charset="-128"/>
              </a:rPr>
              <a:t>：</a:t>
            </a:r>
            <a:r>
              <a:rPr kumimoji="1" lang="de-DE" altLang="ja-JP" sz="2275" dirty="0">
                <a:ea typeface="Meiryo UI" panose="020B0604030504040204" pitchFamily="50" charset="-128"/>
              </a:rPr>
              <a:t> Ich esse </a:t>
            </a:r>
            <a:r>
              <a:rPr kumimoji="1"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gerade</a:t>
            </a:r>
            <a:r>
              <a:rPr kumimoji="1" lang="de-DE" altLang="ja-JP" sz="2275" dirty="0">
                <a:ea typeface="Meiryo UI" panose="020B0604030504040204" pitchFamily="50" charset="-128"/>
              </a:rPr>
              <a:t>. Kann ich dich sp</a:t>
            </a:r>
            <a:r>
              <a:rPr lang="de-DE" altLang="ja-JP" sz="2275" dirty="0">
                <a:ea typeface="Meiryo UI" panose="020B0604030504040204" pitchFamily="50" charset="-128"/>
              </a:rPr>
              <a:t>äter anrufen?</a:t>
            </a:r>
            <a:endParaRPr kumimoji="1" lang="de-DE" altLang="ja-JP" sz="2275" dirty="0">
              <a:ea typeface="Meiryo UI" panose="020B0604030504040204" pitchFamily="50" charset="-128"/>
            </a:endParaRPr>
          </a:p>
          <a:p>
            <a:pPr lvl="1"/>
            <a:r>
              <a:rPr kumimoji="1" lang="de-DE" altLang="ja-JP" sz="2275" dirty="0">
                <a:ea typeface="Meiryo UI" panose="020B0604030504040204" pitchFamily="50" charset="-128"/>
              </a:rPr>
              <a:t>Ich bin </a:t>
            </a:r>
            <a:r>
              <a:rPr kumimoji="1"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jetzt</a:t>
            </a:r>
            <a:r>
              <a:rPr kumimoji="1" lang="de-DE" altLang="ja-JP" sz="2275" i="1" dirty="0">
                <a:ea typeface="Meiryo UI" panose="020B0604030504040204" pitchFamily="50" charset="-128"/>
              </a:rPr>
              <a:t> </a:t>
            </a:r>
            <a:r>
              <a:rPr kumimoji="1" lang="de-DE" altLang="ja-JP" sz="2275" dirty="0">
                <a:ea typeface="Meiryo UI" panose="020B0604030504040204" pitchFamily="50" charset="-128"/>
              </a:rPr>
              <a:t>auf dem Weg zur Uni.</a:t>
            </a:r>
          </a:p>
          <a:p>
            <a:pPr marL="831850" lvl="2" indent="-342900">
              <a:spcBef>
                <a:spcPts val="813"/>
              </a:spcBef>
              <a:buClr>
                <a:srgbClr val="66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Derzeit</a:t>
            </a:r>
            <a:r>
              <a:rPr lang="de-DE" altLang="ja-JP" sz="22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 </a:t>
            </a:r>
            <a:r>
              <a:rPr lang="de-DE" altLang="ja-JP" sz="2275" dirty="0">
                <a:ea typeface="Meiryo UI" panose="020B0604030504040204" pitchFamily="50" charset="-128"/>
              </a:rPr>
              <a:t>arbeite ich an meiner Dissertation.</a:t>
            </a:r>
          </a:p>
          <a:p>
            <a:pPr marL="831850" lvl="2" indent="-342900">
              <a:spcBef>
                <a:spcPts val="813"/>
              </a:spcBef>
              <a:buClr>
                <a:srgbClr val="66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ja-JP" sz="2275" dirty="0">
                <a:ea typeface="Meiryo UI" panose="020B0604030504040204" pitchFamily="50" charset="-128"/>
              </a:rPr>
              <a:t>Ich war </a:t>
            </a:r>
            <a:r>
              <a:rPr lang="de-DE" altLang="ja-JP" sz="2275" i="1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gerade</a:t>
            </a:r>
            <a:r>
              <a:rPr lang="de-DE" altLang="ja-JP" sz="22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 </a:t>
            </a:r>
            <a:r>
              <a:rPr lang="de-DE" altLang="ja-JP" sz="2275" u="dbl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da</a:t>
            </a:r>
            <a:r>
              <a:rPr lang="de-DE" altLang="ja-JP" sz="2275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bei</a:t>
            </a:r>
            <a:r>
              <a:rPr lang="de-DE" altLang="ja-JP" sz="2275" dirty="0">
                <a:ea typeface="Meiryo UI" panose="020B0604030504040204" pitchFamily="50" charset="-128"/>
              </a:rPr>
              <a:t>, ihn an</a:t>
            </a:r>
            <a:r>
              <a:rPr lang="de-DE" altLang="ja-JP" sz="2275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zu</a:t>
            </a:r>
            <a:r>
              <a:rPr lang="de-DE" altLang="ja-JP" sz="2275" dirty="0">
                <a:ea typeface="Meiryo UI" panose="020B0604030504040204" pitchFamily="50" charset="-128"/>
              </a:rPr>
              <a:t>rufen.</a:t>
            </a:r>
          </a:p>
          <a:p>
            <a:pPr marL="0" indent="0">
              <a:buNone/>
            </a:pPr>
            <a:r>
              <a:rPr kumimoji="1" lang="ja-JP" altLang="en-US" sz="2600" dirty="0">
                <a:ea typeface="Meiryo UI" panose="020B0604030504040204" pitchFamily="50" charset="-128"/>
              </a:rPr>
              <a:t> </a:t>
            </a:r>
            <a:endParaRPr kumimoji="1" lang="de-DE" sz="2600" dirty="0"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91575" y="162228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dirty="0"/>
              <a:t>1-2</a:t>
            </a:r>
          </a:p>
        </p:txBody>
      </p:sp>
      <p:sp>
        <p:nvSpPr>
          <p:cNvPr id="8" name="円弧 7"/>
          <p:cNvSpPr/>
          <p:nvPr/>
        </p:nvSpPr>
        <p:spPr>
          <a:xfrm rot="7252356">
            <a:off x="3785233" y="4936415"/>
            <a:ext cx="1501764" cy="1486582"/>
          </a:xfrm>
          <a:prstGeom prst="arc">
            <a:avLst>
              <a:gd name="adj1" fmla="val 16032029"/>
              <a:gd name="adj2" fmla="val 20126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2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ea"/>
                <a:ea typeface="+mn-ea"/>
              </a:rPr>
              <a:t>英語の完了進行形は、現在形で！</a:t>
            </a:r>
            <a:endParaRPr lang="de-DE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42" y="1499026"/>
            <a:ext cx="8975569" cy="2924444"/>
          </a:xfrm>
        </p:spPr>
        <p:txBody>
          <a:bodyPr/>
          <a:lstStyle/>
          <a:p>
            <a:r>
              <a:rPr lang="de-DE" altLang="ja-JP" i="1" dirty="0"/>
              <a:t>I‘ve</a:t>
            </a:r>
            <a:r>
              <a:rPr lang="ja-JP" altLang="de-DE" i="1" dirty="0"/>
              <a:t> </a:t>
            </a:r>
            <a:r>
              <a:rPr lang="de-DE" altLang="ja-JP" i="1" dirty="0"/>
              <a:t>been</a:t>
            </a:r>
            <a:r>
              <a:rPr lang="ja-JP" altLang="de-DE" i="1" dirty="0"/>
              <a:t> </a:t>
            </a:r>
            <a:r>
              <a:rPr lang="de-DE" altLang="ja-JP" i="1" dirty="0"/>
              <a:t>in</a:t>
            </a:r>
            <a:r>
              <a:rPr lang="ja-JP" altLang="de-DE" i="1" dirty="0"/>
              <a:t> </a:t>
            </a:r>
            <a:r>
              <a:rPr lang="de-DE" altLang="ja-JP" i="1" dirty="0"/>
              <a:t>Kyoto</a:t>
            </a:r>
            <a:r>
              <a:rPr lang="ja-JP" altLang="de-DE" i="1" dirty="0"/>
              <a:t> </a:t>
            </a:r>
            <a:r>
              <a:rPr lang="de-DE" altLang="ja-JP" i="1" dirty="0">
                <a:solidFill>
                  <a:srgbClr val="0000FF"/>
                </a:solidFill>
              </a:rPr>
              <a:t>for</a:t>
            </a:r>
            <a:r>
              <a:rPr lang="ja-JP" altLang="de-DE" i="1" dirty="0">
                <a:solidFill>
                  <a:srgbClr val="0000FF"/>
                </a:solidFill>
              </a:rPr>
              <a:t> </a:t>
            </a:r>
            <a:r>
              <a:rPr lang="de-DE" altLang="ja-JP" i="1" dirty="0" err="1"/>
              <a:t>two</a:t>
            </a:r>
            <a:r>
              <a:rPr lang="ja-JP" altLang="de-DE" i="1" dirty="0"/>
              <a:t> </a:t>
            </a:r>
            <a:r>
              <a:rPr lang="de-DE" altLang="ja-JP" i="1" dirty="0" err="1"/>
              <a:t>years</a:t>
            </a:r>
            <a:r>
              <a:rPr lang="ja-JP" altLang="de-DE" i="1" dirty="0"/>
              <a:t>（</a:t>
            </a:r>
            <a:r>
              <a:rPr lang="de-DE" altLang="ja-JP" i="1" dirty="0">
                <a:solidFill>
                  <a:srgbClr val="0070C0"/>
                </a:solidFill>
              </a:rPr>
              <a:t>since</a:t>
            </a:r>
            <a:r>
              <a:rPr lang="ja-JP" altLang="de-DE" i="1" dirty="0">
                <a:solidFill>
                  <a:srgbClr val="0070C0"/>
                </a:solidFill>
              </a:rPr>
              <a:t> </a:t>
            </a:r>
            <a:r>
              <a:rPr lang="de-DE" altLang="ja-JP" i="1" dirty="0"/>
              <a:t>April</a:t>
            </a:r>
            <a:r>
              <a:rPr lang="ja-JP" altLang="de-DE" i="1" dirty="0"/>
              <a:t> </a:t>
            </a:r>
            <a:r>
              <a:rPr lang="de-DE" altLang="ja-JP" i="1" dirty="0"/>
              <a:t>2017).</a:t>
            </a:r>
          </a:p>
          <a:p>
            <a:r>
              <a:rPr lang="de-DE" dirty="0"/>
              <a:t>Ich bin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seit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/>
              <a:t>zwei Jahren (</a:t>
            </a:r>
            <a:r>
              <a:rPr lang="de-DE" dirty="0">
                <a:solidFill>
                  <a:srgbClr val="00B050"/>
                </a:solidFill>
              </a:rPr>
              <a:t>seit</a:t>
            </a:r>
            <a:r>
              <a:rPr lang="de-DE" dirty="0"/>
              <a:t> April 2017) in Kyoto.</a:t>
            </a:r>
          </a:p>
          <a:p>
            <a:endParaRPr lang="de-DE" sz="1600" dirty="0"/>
          </a:p>
          <a:p>
            <a:r>
              <a:rPr lang="de-DE" dirty="0"/>
              <a:t>Seit April 2017 ist Yoko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für</a:t>
            </a:r>
            <a:r>
              <a:rPr lang="de-DE" dirty="0"/>
              <a:t> vier Jahre als Praktikantin in Deutschland.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ドーナツ 3"/>
          <p:cNvSpPr/>
          <p:nvPr/>
        </p:nvSpPr>
        <p:spPr>
          <a:xfrm>
            <a:off x="781645" y="4303514"/>
            <a:ext cx="216694" cy="216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998339" y="4419600"/>
            <a:ext cx="7019330" cy="773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50" y="3792736"/>
            <a:ext cx="584299" cy="584299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38301" y="4427339"/>
            <a:ext cx="0" cy="711994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262563" y="44273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ドーナツ 16"/>
          <p:cNvSpPr/>
          <p:nvPr/>
        </p:nvSpPr>
        <p:spPr>
          <a:xfrm>
            <a:off x="5003303" y="4334470"/>
            <a:ext cx="193477" cy="185738"/>
          </a:xfrm>
          <a:prstGeom prst="don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889992" y="4682067"/>
            <a:ext cx="1954808" cy="14846"/>
          </a:xfrm>
          <a:prstGeom prst="straightConnector1">
            <a:avLst/>
          </a:prstGeom>
          <a:ln w="76200">
            <a:solidFill>
              <a:srgbClr val="6666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89992" y="4989280"/>
            <a:ext cx="1948308" cy="0"/>
          </a:xfrm>
          <a:prstGeom prst="straightConnector1">
            <a:avLst/>
          </a:prstGeom>
          <a:ln w="76200">
            <a:solidFill>
              <a:srgbClr val="6666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7" idx="4"/>
          </p:cNvCxnSpPr>
          <p:nvPr/>
        </p:nvCxnSpPr>
        <p:spPr>
          <a:xfrm flipH="1">
            <a:off x="5100041" y="4520208"/>
            <a:ext cx="1" cy="123825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889992" y="5466091"/>
            <a:ext cx="4210048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4" idx="4"/>
          </p:cNvCxnSpPr>
          <p:nvPr/>
        </p:nvCxnSpPr>
        <p:spPr>
          <a:xfrm>
            <a:off x="889992" y="4520208"/>
            <a:ext cx="0" cy="1238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85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未来</a:t>
            </a:r>
            <a:r>
              <a:rPr lang="ja-JP" altLang="de-DE" dirty="0"/>
              <a:t>の予定は、現在形で話す！</a:t>
            </a:r>
            <a:endParaRPr kumimoji="1" lang="de-D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idx="1"/>
          </p:nvPr>
        </p:nvSpPr>
        <p:spPr>
          <a:xfrm>
            <a:off x="511820" y="1772816"/>
            <a:ext cx="7811262" cy="4392488"/>
          </a:xfrm>
        </p:spPr>
        <p:txBody>
          <a:bodyPr>
            <a:normAutofit fontScale="70000" lnSpcReduction="20000"/>
          </a:bodyPr>
          <a:lstStyle/>
          <a:p>
            <a:r>
              <a:rPr lang="ja-JP" altLang="de-DE" dirty="0"/>
              <a:t>普通の未来形は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</a:rPr>
              <a:t>現在形</a:t>
            </a:r>
            <a:r>
              <a:rPr lang="ja-JP" altLang="en-US" dirty="0"/>
              <a:t>でよい。</a:t>
            </a:r>
            <a:endParaRPr lang="en-US" altLang="ja-JP" dirty="0"/>
          </a:p>
          <a:p>
            <a:pPr lvl="1"/>
            <a:r>
              <a:rPr lang="en-US" altLang="ja-JP" sz="2600" dirty="0"/>
              <a:t>N</a:t>
            </a:r>
            <a:r>
              <a:rPr lang="de-DE" altLang="ja-JP" sz="2600" dirty="0"/>
              <a:t>ächste Woche fahre ich nach Tokyo.</a:t>
            </a:r>
          </a:p>
          <a:p>
            <a:pPr lvl="1"/>
            <a:endParaRPr lang="de-DE" altLang="ja-JP" dirty="0"/>
          </a:p>
          <a:p>
            <a:endParaRPr lang="de-DE" altLang="ja-JP" sz="731" dirty="0"/>
          </a:p>
          <a:p>
            <a:pPr>
              <a:lnSpc>
                <a:spcPct val="120000"/>
              </a:lnSpc>
            </a:pPr>
            <a:r>
              <a:rPr lang="ja-JP" altLang="de-DE" dirty="0"/>
              <a:t>決定的なことや威嚇的な命令（相手を意識した発言）は、</a:t>
            </a:r>
            <a:r>
              <a:rPr lang="de-DE" altLang="ja-JP" dirty="0"/>
              <a:t>werden</a:t>
            </a:r>
            <a:r>
              <a:rPr lang="ja-JP" altLang="de-DE" dirty="0"/>
              <a:t>を使う。</a:t>
            </a:r>
            <a:endParaRPr lang="de-DE" altLang="ja-JP" dirty="0"/>
          </a:p>
          <a:p>
            <a:pPr lvl="1"/>
            <a:r>
              <a:rPr lang="de-DE" altLang="ja-JP" sz="2600" dirty="0"/>
              <a:t>Morgen</a:t>
            </a:r>
            <a:r>
              <a:rPr lang="ja-JP" altLang="de-DE" sz="2600" dirty="0"/>
              <a:t> </a:t>
            </a:r>
            <a:r>
              <a:rPr lang="de-DE" altLang="ja-JP" sz="2600" dirty="0"/>
              <a:t>wird</a:t>
            </a:r>
            <a:r>
              <a:rPr lang="ja-JP" altLang="de-DE" sz="2600" dirty="0"/>
              <a:t> </a:t>
            </a:r>
            <a:r>
              <a:rPr lang="de-DE" altLang="ja-JP" sz="2600" dirty="0"/>
              <a:t>es</a:t>
            </a:r>
            <a:r>
              <a:rPr lang="ja-JP" altLang="de-DE" sz="2600" dirty="0"/>
              <a:t> </a:t>
            </a:r>
            <a:r>
              <a:rPr lang="de-DE" altLang="ja-JP" sz="2600" dirty="0"/>
              <a:t>regnen.</a:t>
            </a:r>
          </a:p>
          <a:p>
            <a:pPr lvl="1"/>
            <a:r>
              <a:rPr lang="de-DE" altLang="ja-JP" sz="2600" dirty="0"/>
              <a:t>Du</a:t>
            </a:r>
            <a:r>
              <a:rPr lang="ja-JP" altLang="de-DE" sz="2600" dirty="0"/>
              <a:t> </a:t>
            </a:r>
            <a:r>
              <a:rPr lang="de-DE" altLang="ja-JP" sz="2600" dirty="0"/>
              <a:t>wirst</a:t>
            </a:r>
            <a:r>
              <a:rPr lang="ja-JP" altLang="de-DE" sz="2600" dirty="0"/>
              <a:t> </a:t>
            </a:r>
            <a:r>
              <a:rPr lang="de-DE" altLang="ja-JP" sz="2600" dirty="0"/>
              <a:t>morgen</a:t>
            </a:r>
            <a:r>
              <a:rPr lang="ja-JP" altLang="de-DE" sz="2600" dirty="0"/>
              <a:t> </a:t>
            </a:r>
            <a:r>
              <a:rPr lang="de-DE" altLang="ja-JP" sz="2600" dirty="0"/>
              <a:t>nicht</a:t>
            </a:r>
            <a:r>
              <a:rPr lang="ja-JP" altLang="de-DE" sz="2600" dirty="0"/>
              <a:t> </a:t>
            </a:r>
            <a:r>
              <a:rPr lang="de-DE" altLang="ja-JP" sz="2600" dirty="0"/>
              <a:t>zu ihm fahren.</a:t>
            </a:r>
            <a:r>
              <a:rPr lang="en-US" altLang="ja-JP" dirty="0"/>
              <a:t>		</a:t>
            </a:r>
          </a:p>
          <a:p>
            <a:pPr>
              <a:lnSpc>
                <a:spcPct val="120000"/>
              </a:lnSpc>
            </a:pPr>
            <a:r>
              <a:rPr kumimoji="1" lang="ja-JP" altLang="en-US" dirty="0"/>
              <a:t>不確実だが、一応～しようと思っている場合は、</a:t>
            </a:r>
            <a:r>
              <a:rPr lang="ja-JP" altLang="de-DE" dirty="0"/>
              <a:t>弱める副詞とともに</a:t>
            </a:r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werden</a:t>
            </a:r>
            <a:r>
              <a:rPr kumimoji="1" lang="ja-JP" altLang="en-US" dirty="0"/>
              <a:t>を使う。</a:t>
            </a:r>
            <a:endParaRPr kumimoji="1" lang="de-DE" altLang="ja-JP" dirty="0"/>
          </a:p>
          <a:p>
            <a:pPr lvl="1"/>
            <a:r>
              <a:rPr lang="de-DE" altLang="ja-JP" sz="2600" dirty="0"/>
              <a:t>Dann werde ich nächstes Mal </a:t>
            </a:r>
            <a:r>
              <a:rPr lang="de-DE" altLang="ja-JP" sz="2600" i="1" dirty="0"/>
              <a:t>vielleicht</a:t>
            </a:r>
            <a:r>
              <a:rPr lang="de-DE" altLang="ja-JP" sz="2600" dirty="0"/>
              <a:t> mit dem Auto kommen.</a:t>
            </a:r>
          </a:p>
          <a:p>
            <a:pPr lvl="1"/>
            <a:endParaRPr kumimoji="1" lang="en-US" altLang="ja-JP" dirty="0"/>
          </a:p>
          <a:p>
            <a:r>
              <a:rPr lang="ja-JP" altLang="en-US" dirty="0"/>
              <a:t>英語の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will</a:t>
            </a:r>
            <a:r>
              <a:rPr lang="ja-JP" altLang="en-US" dirty="0"/>
              <a:t>とドイツ語の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wollen</a:t>
            </a:r>
            <a:r>
              <a:rPr lang="ja-JP" altLang="en-US" dirty="0"/>
              <a:t>は、違う</a:t>
            </a:r>
            <a:r>
              <a:rPr lang="en-US" altLang="ja-JP" dirty="0"/>
              <a:t>/</a:t>
            </a:r>
            <a:r>
              <a:rPr lang="ja-JP" altLang="en-US" dirty="0"/>
              <a:t>未来は示さない！</a:t>
            </a:r>
            <a:endParaRPr lang="de-DE" altLang="ja-JP" dirty="0"/>
          </a:p>
          <a:p>
            <a:pPr lvl="1"/>
            <a:r>
              <a:rPr kumimoji="1" lang="de-DE" altLang="ja-JP" sz="2600" dirty="0"/>
              <a:t>Ich will unbedingt in Deutschland studieren!</a:t>
            </a:r>
            <a:r>
              <a:rPr kumimoji="1" lang="ja-JP" altLang="de-DE" sz="2600" dirty="0"/>
              <a:t>　</a:t>
            </a:r>
            <a:r>
              <a:rPr kumimoji="1" lang="de-DE" altLang="ja-JP" sz="2600" dirty="0"/>
              <a:t>(</a:t>
            </a:r>
            <a:r>
              <a:rPr lang="ja-JP" altLang="en-US" sz="2600" dirty="0"/>
              <a:t>固い</a:t>
            </a:r>
            <a:r>
              <a:rPr kumimoji="1" lang="ja-JP" altLang="en-US" sz="2600" dirty="0"/>
              <a:t>決意を示す）</a:t>
            </a:r>
            <a:endParaRPr kumimoji="1" lang="en-US" altLang="ja-JP" sz="2600" dirty="0"/>
          </a:p>
          <a:p>
            <a:endParaRPr kumimoji="1" lang="en-US" altLang="ja-JP" dirty="0"/>
          </a:p>
          <a:p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6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【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時制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　未来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の期間表現</a:t>
            </a:r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2099817"/>
            <a:ext cx="8543925" cy="3561903"/>
          </a:xfrm>
        </p:spPr>
        <p:txBody>
          <a:bodyPr>
            <a:normAutofit lnSpcReduction="10000"/>
          </a:bodyPr>
          <a:lstStyle/>
          <a:p>
            <a:r>
              <a:rPr lang="de-DE" altLang="ja-JP" dirty="0">
                <a:solidFill>
                  <a:schemeClr val="accent2">
                    <a:lumMod val="75000"/>
                  </a:schemeClr>
                </a:solidFill>
              </a:rPr>
              <a:t>Ab</a:t>
            </a:r>
            <a:r>
              <a:rPr lang="de-DE" altLang="ja-JP" dirty="0"/>
              <a:t> April 2020 </a:t>
            </a:r>
            <a:r>
              <a:rPr lang="de-DE" altLang="ja-JP" u="sng" dirty="0"/>
              <a:t>studiere</a:t>
            </a:r>
            <a:r>
              <a:rPr lang="de-DE" altLang="ja-JP" dirty="0"/>
              <a:t> ich für ein Jahr in Deutschland .</a:t>
            </a:r>
          </a:p>
          <a:p>
            <a:r>
              <a:rPr lang="de-DE" altLang="ja-JP" dirty="0"/>
              <a:t>Ich</a:t>
            </a:r>
            <a:r>
              <a:rPr lang="ja-JP" altLang="de-DE" dirty="0"/>
              <a:t> </a:t>
            </a:r>
            <a:r>
              <a:rPr lang="de-DE" altLang="ja-JP" u="sng" dirty="0"/>
              <a:t>werde</a:t>
            </a:r>
            <a:r>
              <a:rPr lang="ja-JP" altLang="de-DE" dirty="0"/>
              <a:t> </a:t>
            </a:r>
            <a:r>
              <a:rPr lang="de-DE" altLang="ja-JP" dirty="0">
                <a:solidFill>
                  <a:schemeClr val="accent4">
                    <a:lumMod val="50000"/>
                  </a:schemeClr>
                </a:solidFill>
              </a:rPr>
              <a:t>ab</a:t>
            </a:r>
            <a:r>
              <a:rPr lang="de-DE" altLang="ja-JP" dirty="0">
                <a:solidFill>
                  <a:srgbClr val="FFC000"/>
                </a:solidFill>
              </a:rPr>
              <a:t> </a:t>
            </a:r>
            <a:r>
              <a:rPr lang="de-DE" altLang="ja-JP" dirty="0"/>
              <a:t>April.</a:t>
            </a:r>
            <a:r>
              <a:rPr lang="ja-JP" altLang="de-DE" dirty="0"/>
              <a:t> </a:t>
            </a:r>
            <a:r>
              <a:rPr lang="de-DE" altLang="ja-JP" dirty="0"/>
              <a:t>2020</a:t>
            </a:r>
            <a:r>
              <a:rPr lang="ja-JP" altLang="de-DE" dirty="0"/>
              <a:t> </a:t>
            </a:r>
            <a:r>
              <a:rPr lang="de-DE" altLang="ja-JP" dirty="0">
                <a:solidFill>
                  <a:schemeClr val="accent2">
                    <a:lumMod val="75000"/>
                  </a:schemeClr>
                </a:solidFill>
              </a:rPr>
              <a:t>für</a:t>
            </a:r>
            <a:r>
              <a:rPr lang="de-DE" altLang="ja-JP" dirty="0"/>
              <a:t> ein Jahr an</a:t>
            </a:r>
            <a:r>
              <a:rPr lang="ja-JP" altLang="de-DE" dirty="0"/>
              <a:t> </a:t>
            </a:r>
            <a:r>
              <a:rPr lang="de-DE" altLang="ja-JP" dirty="0"/>
              <a:t>der</a:t>
            </a:r>
            <a:r>
              <a:rPr lang="ja-JP" altLang="de-DE" dirty="0"/>
              <a:t> </a:t>
            </a:r>
            <a:r>
              <a:rPr lang="de-DE" altLang="ja-JP" dirty="0"/>
              <a:t>Universität</a:t>
            </a:r>
            <a:r>
              <a:rPr lang="en-US" altLang="ja-JP" dirty="0"/>
              <a:t> </a:t>
            </a:r>
            <a:r>
              <a:rPr lang="de-DE" altLang="ja-JP" dirty="0"/>
              <a:t>Heidelberg studieren.</a:t>
            </a:r>
          </a:p>
          <a:p>
            <a:endParaRPr lang="de-DE" altLang="ja-JP" dirty="0"/>
          </a:p>
          <a:p>
            <a:endParaRPr lang="de-DE" altLang="ja-JP" dirty="0"/>
          </a:p>
          <a:p>
            <a:pPr marL="0" indent="0">
              <a:buNone/>
            </a:pPr>
            <a:endParaRPr lang="de-DE" altLang="ja-JP" dirty="0"/>
          </a:p>
          <a:p>
            <a:pPr marL="2600325" lvl="7" indent="0">
              <a:buNone/>
            </a:pPr>
            <a:r>
              <a:rPr lang="de-DE" dirty="0"/>
              <a:t> April 2019		  März 2020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ドーナツ 4"/>
          <p:cNvSpPr/>
          <p:nvPr/>
        </p:nvSpPr>
        <p:spPr>
          <a:xfrm>
            <a:off x="3299420" y="4394447"/>
            <a:ext cx="216694" cy="216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407767" y="4477643"/>
            <a:ext cx="0" cy="12382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6" y="3965648"/>
            <a:ext cx="584299" cy="584299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 flipH="1">
            <a:off x="6246263" y="4495055"/>
            <a:ext cx="1" cy="123825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ドーナツ 9"/>
          <p:cNvSpPr/>
          <p:nvPr/>
        </p:nvSpPr>
        <p:spPr>
          <a:xfrm>
            <a:off x="6149525" y="4409925"/>
            <a:ext cx="193477" cy="185738"/>
          </a:xfrm>
          <a:prstGeom prst="don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07767" y="5092383"/>
            <a:ext cx="2838496" cy="2234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998339" y="4495056"/>
            <a:ext cx="7019330" cy="77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05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8958"/>
          </a:xfrm>
        </p:spPr>
        <p:txBody>
          <a:bodyPr>
            <a:normAutofit fontScale="90000"/>
          </a:bodyPr>
          <a:lstStyle/>
          <a:p>
            <a:r>
              <a:rPr lang="en-US" altLang="ja-JP" sz="2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時制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de-DE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日常の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過去</a:t>
            </a:r>
            <a:r>
              <a:rPr lang="ja-JP" altLang="de-DE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ja-JP" altLang="de-DE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完了形</a:t>
            </a:r>
            <a:r>
              <a:rPr lang="ja-JP" altLang="de-DE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で話す・書く。</a:t>
            </a:r>
            <a:br>
              <a:rPr lang="de-DE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de-DE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700808"/>
            <a:ext cx="9210228" cy="366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1950" dirty="0">
                <a:ea typeface="Meiryo UI" panose="020B0604030504040204" pitchFamily="50" charset="-128"/>
              </a:rPr>
              <a:t>過去についての会話表現には</a:t>
            </a:r>
            <a:r>
              <a:rPr lang="ja-JP" altLang="de-DE" sz="1950" dirty="0">
                <a:ea typeface="Meiryo UI" panose="020B0604030504040204" pitchFamily="50" charset="-128"/>
              </a:rPr>
              <a:t>、</a:t>
            </a:r>
            <a:r>
              <a:rPr lang="ja-JP" altLang="en-US" sz="1950" dirty="0">
                <a:ea typeface="Meiryo UI" panose="020B0604030504040204" pitchFamily="50" charset="-128"/>
              </a:rPr>
              <a:t>現在</a:t>
            </a:r>
            <a:r>
              <a:rPr kumimoji="1" lang="ja-JP" altLang="en-US" sz="1950" dirty="0">
                <a:ea typeface="Meiryo UI" panose="020B0604030504040204" pitchFamily="50" charset="-128"/>
              </a:rPr>
              <a:t>完了を使用するのが一般的</a:t>
            </a:r>
            <a:endParaRPr kumimoji="1" lang="en-US" altLang="ja-JP" sz="1950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650" dirty="0">
              <a:ea typeface="Meiryo UI" panose="020B0604030504040204" pitchFamily="50" charset="-128"/>
            </a:endParaRPr>
          </a:p>
          <a:p>
            <a:r>
              <a:rPr kumimoji="1" lang="ja-JP" altLang="de-DE" sz="1950" b="1" dirty="0">
                <a:ea typeface="Meiryo UI" panose="020B0604030504040204" pitchFamily="50" charset="-128"/>
              </a:rPr>
              <a:t>大部分の動詞が</a:t>
            </a:r>
            <a:r>
              <a:rPr kumimoji="1" lang="de-DE" altLang="ja-JP" sz="1950" b="1" dirty="0" err="1">
                <a:ea typeface="Meiryo UI" panose="020B0604030504040204" pitchFamily="50" charset="-128"/>
              </a:rPr>
              <a:t>h</a:t>
            </a:r>
            <a:r>
              <a:rPr kumimoji="1" lang="en-US" altLang="ja-JP" sz="1950" b="1" dirty="0" err="1">
                <a:ea typeface="Meiryo UI" panose="020B0604030504040204" pitchFamily="50" charset="-128"/>
              </a:rPr>
              <a:t>aben</a:t>
            </a:r>
            <a:r>
              <a:rPr kumimoji="1" lang="en-US" altLang="ja-JP" sz="1950" b="1" dirty="0">
                <a:ea typeface="Meiryo UI" panose="020B0604030504040204" pitchFamily="50" charset="-128"/>
              </a:rPr>
              <a:t> </a:t>
            </a:r>
            <a:r>
              <a:rPr kumimoji="1" lang="ja-JP" altLang="de-DE" sz="1950" b="1" dirty="0">
                <a:ea typeface="Meiryo UI" panose="020B0604030504040204" pitchFamily="50" charset="-128"/>
              </a:rPr>
              <a:t>を取る</a:t>
            </a:r>
            <a:r>
              <a:rPr kumimoji="1" lang="de-DE" altLang="ja-JP" sz="1950" b="1" dirty="0">
                <a:ea typeface="Meiryo UI" panose="020B0604030504040204" pitchFamily="50" charset="-128"/>
              </a:rPr>
              <a:t>	</a:t>
            </a:r>
          </a:p>
          <a:p>
            <a:pPr marL="896938"/>
            <a:r>
              <a:rPr kumimoji="1" lang="de-DE" altLang="ja-JP" sz="1950" b="1" dirty="0">
                <a:ea typeface="Meiryo UI" panose="020B0604030504040204" pitchFamily="50" charset="-128"/>
              </a:rPr>
              <a:t>	</a:t>
            </a:r>
            <a:r>
              <a:rPr kumimoji="1" lang="de-DE" altLang="ja-JP" sz="1950" dirty="0">
                <a:ea typeface="Meiryo UI" panose="020B0604030504040204" pitchFamily="50" charset="-128"/>
              </a:rPr>
              <a:t>Als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Kind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u="sng" dirty="0">
                <a:solidFill>
                  <a:schemeClr val="accent6">
                    <a:lumMod val="75000"/>
                  </a:schemeClr>
                </a:solidFill>
                <a:ea typeface="Meiryo UI" panose="020B0604030504040204" pitchFamily="50" charset="-128"/>
              </a:rPr>
              <a:t>habe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ich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in eine Haus gewohnt.</a:t>
            </a:r>
          </a:p>
          <a:p>
            <a:pPr marL="896938"/>
            <a:endParaRPr kumimoji="1" lang="de-DE" altLang="ja-JP" sz="1950" dirty="0">
              <a:ea typeface="Meiryo UI" panose="020B0604030504040204" pitchFamily="50" charset="-128"/>
            </a:endParaRPr>
          </a:p>
          <a:p>
            <a:pPr>
              <a:buClr>
                <a:schemeClr val="tx2">
                  <a:lumMod val="75000"/>
                </a:schemeClr>
              </a:buClr>
              <a:buSzPct val="80000"/>
            </a:pPr>
            <a:r>
              <a:rPr kumimoji="1" lang="en-US" altLang="ja-JP" sz="1950" b="1" dirty="0">
                <a:ea typeface="Meiryo UI" panose="020B0604030504040204" pitchFamily="50" charset="-128"/>
              </a:rPr>
              <a:t>Sein</a:t>
            </a:r>
            <a:r>
              <a:rPr kumimoji="1" lang="ja-JP" altLang="en-US" sz="1950" b="1" dirty="0">
                <a:ea typeface="Meiryo UI" panose="020B0604030504040204" pitchFamily="50" charset="-128"/>
              </a:rPr>
              <a:t> を取る完了形</a:t>
            </a:r>
            <a:r>
              <a:rPr kumimoji="1" lang="en-US" altLang="ja-JP" sz="1950" b="1" dirty="0">
                <a:ea typeface="Meiryo UI" panose="020B0604030504040204" pitchFamily="50" charset="-128"/>
              </a:rPr>
              <a:t>(</a:t>
            </a:r>
            <a:r>
              <a:rPr kumimoji="1" lang="ja-JP" altLang="en-US" sz="1950" b="1" dirty="0">
                <a:ea typeface="Meiryo UI" panose="020B0604030504040204" pitchFamily="50" charset="-128"/>
              </a:rPr>
              <a:t>自動詞</a:t>
            </a:r>
            <a:r>
              <a:rPr kumimoji="1" lang="en-US" altLang="ja-JP" sz="1950" b="1" dirty="0">
                <a:ea typeface="Meiryo UI" panose="020B0604030504040204" pitchFamily="50" charset="-128"/>
              </a:rPr>
              <a:t>)</a:t>
            </a:r>
            <a:endParaRPr kumimoji="1" lang="de-DE" altLang="ja-JP" sz="1950" dirty="0">
              <a:ea typeface="Meiryo UI" panose="020B0604030504040204" pitchFamily="50" charset="-128"/>
            </a:endParaRPr>
          </a:p>
          <a:p>
            <a:pPr marL="966787">
              <a:buClr>
                <a:srgbClr val="666699"/>
              </a:buClr>
              <a:buFont typeface="Wingdings" panose="05000000000000000000" pitchFamily="2" charset="2"/>
              <a:buChar char="§"/>
            </a:pPr>
            <a:r>
              <a:rPr kumimoji="1" lang="de-DE" altLang="ja-JP" sz="1950" dirty="0">
                <a:ea typeface="Meiryo UI" panose="020B0604030504040204" pitchFamily="50" charset="-128"/>
              </a:rPr>
              <a:t>Gestern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u="sng" dirty="0">
                <a:solidFill>
                  <a:srgbClr val="0000FF"/>
                </a:solidFill>
                <a:ea typeface="Meiryo UI" panose="020B0604030504040204" pitchFamily="50" charset="-128"/>
              </a:rPr>
              <a:t>bin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ich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nach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ea typeface="Meiryo UI" panose="020B0604030504040204" pitchFamily="50" charset="-128"/>
              </a:rPr>
              <a:t>Osaka</a:t>
            </a:r>
            <a:r>
              <a:rPr kumimoji="1" lang="ja-JP" altLang="de-DE" sz="1950" dirty="0">
                <a:ea typeface="Meiryo UI" panose="020B0604030504040204" pitchFamily="50" charset="-128"/>
              </a:rPr>
              <a:t> </a:t>
            </a:r>
            <a:r>
              <a:rPr kumimoji="1" lang="de-DE" altLang="ja-JP" sz="1950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gefahren</a:t>
            </a:r>
            <a:r>
              <a:rPr kumimoji="1" lang="de-DE" altLang="ja-JP" sz="1950" dirty="0">
                <a:ea typeface="Meiryo UI" panose="020B0604030504040204" pitchFamily="50" charset="-128"/>
              </a:rPr>
              <a:t>.</a:t>
            </a:r>
            <a:endParaRPr kumimoji="1" lang="en-US" altLang="ja-JP" sz="1950" dirty="0">
              <a:ea typeface="Meiryo UI" panose="020B0604030504040204" pitchFamily="50" charset="-128"/>
            </a:endParaRPr>
          </a:p>
          <a:p>
            <a:pPr marL="966787">
              <a:buClr>
                <a:srgbClr val="666699"/>
              </a:buClr>
              <a:buFont typeface="Wingdings" panose="05000000000000000000" pitchFamily="2" charset="2"/>
              <a:buChar char="§"/>
            </a:pPr>
            <a:endParaRPr kumimoji="1" lang="en-US" altLang="ja-JP" sz="1950" b="1" dirty="0">
              <a:ea typeface="Meiryo UI" panose="020B0604030504040204" pitchFamily="50" charset="-128"/>
            </a:endParaRPr>
          </a:p>
          <a:p>
            <a:pPr lvl="1"/>
            <a:r>
              <a:rPr kumimoji="1" lang="ja-JP" altLang="de-DE" sz="1950" dirty="0">
                <a:ea typeface="Meiryo UI" panose="020B0604030504040204" pitchFamily="50" charset="-128"/>
              </a:rPr>
              <a:t>Ａ点からＢ点への移動を示す自動詞：　</a:t>
            </a:r>
            <a:r>
              <a:rPr kumimoji="1" lang="de-DE" altLang="ja-JP" sz="1950" dirty="0">
                <a:ea typeface="Meiryo UI" panose="020B0604030504040204" pitchFamily="50" charset="-128"/>
              </a:rPr>
              <a:t>   </a:t>
            </a:r>
            <a:r>
              <a:rPr lang="de-DE" altLang="ja-JP" sz="1950" dirty="0">
                <a:ea typeface="Meiryo UI" panose="020B0604030504040204" pitchFamily="50" charset="-128"/>
              </a:rPr>
              <a:t>g</a:t>
            </a:r>
            <a:r>
              <a:rPr kumimoji="1" lang="de-DE" altLang="ja-JP" sz="1950" dirty="0">
                <a:ea typeface="Meiryo UI" panose="020B0604030504040204" pitchFamily="50" charset="-128"/>
              </a:rPr>
              <a:t>ehen</a:t>
            </a:r>
            <a:r>
              <a:rPr lang="de-DE" altLang="ja-JP" sz="1950" dirty="0">
                <a:ea typeface="Meiryo UI" panose="020B0604030504040204" pitchFamily="50" charset="-128"/>
              </a:rPr>
              <a:t>, aufstehen, fallen, 						  </a:t>
            </a:r>
            <a:r>
              <a:rPr lang="ja-JP" altLang="de-DE" sz="1950" dirty="0">
                <a:ea typeface="Meiryo UI" panose="020B0604030504040204" pitchFamily="50" charset="-128"/>
              </a:rPr>
              <a:t>　　</a:t>
            </a:r>
            <a:r>
              <a:rPr lang="de-DE" altLang="ja-JP" sz="1950" dirty="0">
                <a:ea typeface="Meiryo UI" panose="020B0604030504040204" pitchFamily="50" charset="-128"/>
              </a:rPr>
              <a:t>reisen, steigen, fahren</a:t>
            </a:r>
            <a:endParaRPr kumimoji="1"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ja-JP" altLang="de-DE" sz="1950" dirty="0">
                <a:ea typeface="Meiryo UI" panose="020B0604030504040204" pitchFamily="50" charset="-128"/>
              </a:rPr>
              <a:t>変化や始まり・終わりを示す自動詞：</a:t>
            </a:r>
            <a:r>
              <a:rPr lang="de-DE" altLang="ja-JP" sz="1950" dirty="0">
                <a:ea typeface="Meiryo UI" panose="020B0604030504040204" pitchFamily="50" charset="-128"/>
              </a:rPr>
              <a:t>  </a:t>
            </a:r>
            <a:r>
              <a:rPr lang="ja-JP" altLang="de-DE" sz="1950" dirty="0">
                <a:ea typeface="Meiryo UI" panose="020B0604030504040204" pitchFamily="50" charset="-128"/>
              </a:rPr>
              <a:t>　　　</a:t>
            </a:r>
            <a:r>
              <a:rPr lang="de-DE" altLang="ja-JP" sz="1950" dirty="0">
                <a:ea typeface="Meiryo UI" panose="020B0604030504040204" pitchFamily="50" charset="-128"/>
              </a:rPr>
              <a:t>aufwachen, einschlafen, werden,</a:t>
            </a:r>
            <a:r>
              <a:rPr lang="ja-JP" altLang="de-DE" dirty="0">
                <a:ea typeface="Meiryo UI" panose="020B0604030504040204" pitchFamily="50" charset="-128"/>
              </a:rPr>
              <a:t> </a:t>
            </a:r>
            <a:r>
              <a:rPr lang="de-DE" altLang="ja-JP" dirty="0">
                <a:ea typeface="Meiryo UI" panose="020B0604030504040204" pitchFamily="50" charset="-128"/>
              </a:rPr>
              <a:t>					</a:t>
            </a:r>
            <a:r>
              <a:rPr lang="ja-JP" altLang="de-DE" dirty="0">
                <a:ea typeface="Meiryo UI" panose="020B0604030504040204" pitchFamily="50" charset="-128"/>
              </a:rPr>
              <a:t>　　 </a:t>
            </a:r>
            <a:r>
              <a:rPr lang="de-DE" altLang="ja-JP" sz="1950" dirty="0">
                <a:ea typeface="Meiryo UI" panose="020B0604030504040204" pitchFamily="50" charset="-128"/>
              </a:rPr>
              <a:t>sterben, ertrinken</a:t>
            </a:r>
          </a:p>
          <a:p>
            <a:pPr lvl="1"/>
            <a:r>
              <a:rPr lang="de-DE" sz="1950" dirty="0">
                <a:ea typeface="Meiryo UI" panose="020B0604030504040204" pitchFamily="50" charset="-128"/>
              </a:rPr>
              <a:t>sein </a:t>
            </a:r>
            <a:r>
              <a:rPr lang="ja-JP" altLang="de-DE" sz="1950" dirty="0">
                <a:ea typeface="Meiryo UI" panose="020B0604030504040204" pitchFamily="50" charset="-128"/>
              </a:rPr>
              <a:t>と </a:t>
            </a:r>
            <a:r>
              <a:rPr lang="de-DE" altLang="ja-JP" sz="1950" dirty="0">
                <a:ea typeface="Meiryo UI" panose="020B0604030504040204" pitchFamily="50" charset="-128"/>
              </a:rPr>
              <a:t>werden </a:t>
            </a:r>
          </a:p>
          <a:p>
            <a:pPr lvl="1"/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endParaRPr lang="de-DE" altLang="ja-JP" sz="1950" dirty="0">
              <a:ea typeface="Meiryo UI" panose="020B0604030504040204" pitchFamily="50" charset="-128"/>
            </a:endParaRPr>
          </a:p>
          <a:p>
            <a:pPr lvl="1"/>
            <a:r>
              <a:rPr lang="de-DE" altLang="ja-JP" sz="1950" dirty="0">
                <a:ea typeface="Meiryo UI" panose="020B0604030504040204" pitchFamily="50" charset="-128"/>
              </a:rPr>
              <a:t>bleiben</a:t>
            </a:r>
          </a:p>
          <a:p>
            <a:pPr lvl="1"/>
            <a:r>
              <a:rPr lang="en-US" altLang="ja-JP" sz="2000" dirty="0">
                <a:ea typeface="Meiryo UI" panose="020B0604030504040204" pitchFamily="50" charset="-128"/>
              </a:rPr>
              <a:t>(</a:t>
            </a:r>
            <a:r>
              <a:rPr lang="ja-JP" altLang="de-DE" sz="2000" dirty="0">
                <a:ea typeface="Meiryo UI" panose="020B0604030504040204" pitchFamily="50" charset="-128"/>
              </a:rPr>
              <a:t>場所の移動を表す前置詞は</a:t>
            </a:r>
            <a:r>
              <a:rPr lang="ja-JP" altLang="en-US" sz="2000" dirty="0">
                <a:ea typeface="Meiryo UI" panose="020B0604030504040204" pitchFamily="50" charset="-128"/>
              </a:rPr>
              <a:t>主として</a:t>
            </a:r>
            <a:r>
              <a:rPr lang="de-DE" altLang="ja-JP" sz="2000" dirty="0">
                <a:ea typeface="Meiryo UI" panose="020B0604030504040204" pitchFamily="50" charset="-128"/>
              </a:rPr>
              <a:t>4</a:t>
            </a:r>
            <a:r>
              <a:rPr lang="ja-JP" altLang="de-DE" sz="2000" dirty="0">
                <a:ea typeface="Meiryo UI" panose="020B0604030504040204" pitchFamily="50" charset="-128"/>
              </a:rPr>
              <a:t>格を取る）　</a:t>
            </a:r>
            <a:r>
              <a:rPr lang="de-DE" altLang="ja-JP" sz="2000" dirty="0">
                <a:ea typeface="Meiryo UI" panose="020B0604030504040204" pitchFamily="50" charset="-128"/>
              </a:rPr>
              <a:t>in, auf, durch←→ zu</a:t>
            </a:r>
            <a:r>
              <a:rPr lang="ja-JP" altLang="de-DE" sz="2000" dirty="0">
                <a:ea typeface="Meiryo UI" panose="020B0604030504040204" pitchFamily="50" charset="-128"/>
              </a:rPr>
              <a:t>は</a:t>
            </a:r>
            <a:r>
              <a:rPr lang="de-DE" altLang="ja-JP" sz="2000" dirty="0">
                <a:ea typeface="Meiryo UI" panose="020B0604030504040204" pitchFamily="50" charset="-128"/>
              </a:rPr>
              <a:t>3</a:t>
            </a:r>
            <a:r>
              <a:rPr lang="ja-JP" altLang="de-DE" sz="2000" dirty="0">
                <a:ea typeface="Meiryo UI" panose="020B0604030504040204" pitchFamily="50" charset="-128"/>
              </a:rPr>
              <a:t>格</a:t>
            </a:r>
            <a:endParaRPr lang="de-DE" altLang="ja-JP" sz="2000" dirty="0">
              <a:ea typeface="Meiryo UI" panose="020B0604030504040204" pitchFamily="50" charset="-128"/>
            </a:endParaRPr>
          </a:p>
          <a:p>
            <a:pPr lvl="1"/>
            <a:endParaRPr kumimoji="1" lang="de-DE" sz="1950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87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/>
              <a:t>動詞</a:t>
            </a:r>
            <a:endParaRPr lang="de-DE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939798"/>
              </p:ext>
            </p:extLst>
          </p:nvPr>
        </p:nvGraphicFramePr>
        <p:xfrm>
          <a:off x="495300" y="1600200"/>
          <a:ext cx="812243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125">
                  <a:extLst>
                    <a:ext uri="{9D8B030D-6E8A-4147-A177-3AD203B41FA5}">
                      <a16:colId xmlns:a16="http://schemas.microsoft.com/office/drawing/2014/main" val="1722030639"/>
                    </a:ext>
                  </a:extLst>
                </a:gridCol>
                <a:gridCol w="2275471">
                  <a:extLst>
                    <a:ext uri="{9D8B030D-6E8A-4147-A177-3AD203B41FA5}">
                      <a16:colId xmlns:a16="http://schemas.microsoft.com/office/drawing/2014/main" val="124491385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919886033"/>
                    </a:ext>
                  </a:extLst>
                </a:gridCol>
                <a:gridCol w="52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2162">
                  <a:extLst>
                    <a:ext uri="{9D8B030D-6E8A-4147-A177-3AD203B41FA5}">
                      <a16:colId xmlns:a16="http://schemas.microsoft.com/office/drawing/2014/main" val="3584848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意味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dirty="0"/>
                        <a:t>現在形</a:t>
                      </a:r>
                      <a:r>
                        <a:rPr lang="ja-JP" altLang="en-US" dirty="0"/>
                        <a:t>３</a:t>
                      </a:r>
                      <a:r>
                        <a:rPr lang="ja-JP" altLang="de-DE" dirty="0"/>
                        <a:t>人称単数</a:t>
                      </a:r>
                      <a:endParaRPr lang="de-DE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dirty="0"/>
                        <a:t>過去分詞</a:t>
                      </a:r>
                      <a:endParaRPr lang="de-DE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3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3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(</a:t>
                      </a:r>
                      <a:r>
                        <a:rPr lang="ja-JP" altLang="en-US" dirty="0"/>
                        <a:t>歩いて</a:t>
                      </a:r>
                      <a:r>
                        <a:rPr lang="en-US" altLang="ja-JP" dirty="0"/>
                        <a:t>)</a:t>
                      </a:r>
                      <a:r>
                        <a:rPr lang="ja-JP" altLang="en-US" dirty="0"/>
                        <a:t>行く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kommen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来る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5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(</a:t>
                      </a:r>
                      <a:r>
                        <a:rPr lang="ja-JP" altLang="en-US" dirty="0"/>
                        <a:t>車・船で</a:t>
                      </a:r>
                      <a:r>
                        <a:rPr lang="en-US" altLang="ja-JP" dirty="0"/>
                        <a:t>)</a:t>
                      </a:r>
                      <a:r>
                        <a:rPr lang="ja-JP" altLang="en-US" dirty="0"/>
                        <a:t>行く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5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食べる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56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trinken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飲む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14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play </a:t>
                      </a:r>
                      <a:r>
                        <a:rPr lang="ja-JP" altLang="de-DE" dirty="0"/>
                        <a:t>楽器</a:t>
                      </a:r>
                      <a:r>
                        <a:rPr lang="ja-JP" altLang="en-US" dirty="0"/>
                        <a:t>・スポーツ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5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読む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5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hören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聞く</a:t>
                      </a:r>
                      <a:r>
                        <a:rPr lang="en-US" altLang="ja-JP" dirty="0"/>
                        <a:t>/</a:t>
                      </a:r>
                      <a:r>
                        <a:rPr lang="ja-JP" altLang="en-US" dirty="0"/>
                        <a:t>聴く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s</a:t>
                      </a:r>
                      <a:r>
                        <a:rPr lang="de-DE" dirty="0" err="1"/>
                        <a:t>tudieren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勉学する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nehmen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取る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53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geben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与える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2601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408457"/>
            <a:ext cx="7726680" cy="805147"/>
          </a:xfrm>
        </p:spPr>
        <p:txBody>
          <a:bodyPr>
            <a:normAutofit fontScale="90000"/>
          </a:bodyPr>
          <a:lstStyle/>
          <a:p>
            <a:r>
              <a:rPr lang="ja-JP" altLang="de-DE" sz="3575" dirty="0">
                <a:latin typeface="+mn-lt"/>
              </a:rPr>
              <a:t>名詞形になっても</a:t>
            </a:r>
            <a:br>
              <a:rPr lang="de-DE" altLang="ja-JP" sz="3575" dirty="0">
                <a:latin typeface="+mn-lt"/>
              </a:rPr>
            </a:br>
            <a:r>
              <a:rPr lang="ja-JP" altLang="de-DE" sz="3575" dirty="0">
                <a:latin typeface="+mn-lt"/>
              </a:rPr>
              <a:t>アクセントの位置は変わらない</a:t>
            </a:r>
            <a:endParaRPr lang="de-DE" sz="3575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82025"/>
              </p:ext>
            </p:extLst>
          </p:nvPr>
        </p:nvGraphicFramePr>
        <p:xfrm>
          <a:off x="1136576" y="1844824"/>
          <a:ext cx="66040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416852925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751449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分離動詞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名詞形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6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u="sng" dirty="0"/>
                        <a:t>auf</a:t>
                      </a:r>
                      <a:r>
                        <a:rPr lang="de-DE" sz="1800" dirty="0"/>
                        <a:t>machen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Aufmachung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55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u="sng" dirty="0"/>
                        <a:t>an</a:t>
                      </a:r>
                      <a:r>
                        <a:rPr lang="de-DE" sz="1800" dirty="0"/>
                        <a:t>kommen	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Ankunft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8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u="sng" dirty="0"/>
                        <a:t>vor</a:t>
                      </a:r>
                      <a:r>
                        <a:rPr lang="de-DE" sz="1800" dirty="0"/>
                        <a:t>schreiben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Vorschrift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3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bg1"/>
                          </a:solidFill>
                        </a:rPr>
                        <a:t>非分離動詞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bg1"/>
                          </a:solidFill>
                        </a:rPr>
                        <a:t>名詞形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0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Wiederh</a:t>
                      </a:r>
                      <a:r>
                        <a:rPr lang="de-DE" sz="1800" u="sng" dirty="0"/>
                        <a:t>o</a:t>
                      </a:r>
                      <a:r>
                        <a:rPr lang="de-DE" sz="1800" dirty="0"/>
                        <a:t>len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Wiederholung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8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Erk</a:t>
                      </a:r>
                      <a:r>
                        <a:rPr lang="de-DE" sz="1800" u="sng" dirty="0"/>
                        <a:t>e</a:t>
                      </a:r>
                      <a:r>
                        <a:rPr lang="de-DE" sz="1800" dirty="0"/>
                        <a:t>nnen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Erkenntnis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1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entst</a:t>
                      </a:r>
                      <a:r>
                        <a:rPr lang="de-DE" sz="1800" u="sng" dirty="0"/>
                        <a:t>e</a:t>
                      </a:r>
                      <a:r>
                        <a:rPr lang="de-DE" sz="1800" dirty="0"/>
                        <a:t>hen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Entstehung	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14225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4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Sketch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Begrüßung</a:t>
            </a:r>
          </a:p>
          <a:p>
            <a:r>
              <a:rPr lang="de-DE" dirty="0"/>
              <a:t>Was der Partner am Wochenende gemacht hat.</a:t>
            </a:r>
          </a:p>
          <a:p>
            <a:r>
              <a:rPr lang="de-DE" dirty="0"/>
              <a:t>Was ich selbst gemacht habe.</a:t>
            </a:r>
          </a:p>
          <a:p>
            <a:r>
              <a:rPr lang="de-DE" dirty="0"/>
              <a:t>Verabschiedung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992560" y="277813"/>
            <a:ext cx="8418140" cy="1139825"/>
          </a:xfrm>
        </p:spPr>
        <p:txBody>
          <a:bodyPr/>
          <a:lstStyle/>
          <a:p>
            <a:r>
              <a:rPr lang="de-DE" altLang="ja-JP" dirty="0">
                <a:latin typeface="+mn-lt"/>
              </a:rPr>
              <a:t>Wie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spricht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man</a:t>
            </a:r>
            <a:r>
              <a:rPr lang="ja-JP" altLang="de-DE" dirty="0">
                <a:latin typeface="+mn-lt"/>
              </a:rPr>
              <a:t> </a:t>
            </a:r>
            <a:r>
              <a:rPr lang="de-DE" altLang="ja-JP" dirty="0">
                <a:latin typeface="+mn-lt"/>
              </a:rPr>
              <a:t>aus?  </a:t>
            </a:r>
            <a:r>
              <a:rPr lang="ja-JP" altLang="de-DE" dirty="0">
                <a:latin typeface="+mn-lt"/>
              </a:rPr>
              <a:t>発音　</a:t>
            </a:r>
            <a:endParaRPr lang="de-DE" dirty="0">
              <a:latin typeface="+mn-lt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80745"/>
              </p:ext>
            </p:extLst>
          </p:nvPr>
        </p:nvGraphicFramePr>
        <p:xfrm>
          <a:off x="992560" y="1916832"/>
          <a:ext cx="7848871" cy="417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379">
                  <a:extLst>
                    <a:ext uri="{9D8B030D-6E8A-4147-A177-3AD203B41FA5}">
                      <a16:colId xmlns:a16="http://schemas.microsoft.com/office/drawing/2014/main" val="790864657"/>
                    </a:ext>
                  </a:extLst>
                </a:gridCol>
                <a:gridCol w="1920053">
                  <a:extLst>
                    <a:ext uri="{9D8B030D-6E8A-4147-A177-3AD203B41FA5}">
                      <a16:colId xmlns:a16="http://schemas.microsoft.com/office/drawing/2014/main" val="3894820462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110388082"/>
                    </a:ext>
                  </a:extLst>
                </a:gridCol>
              </a:tblGrid>
              <a:tr h="59663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48466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de-DE" altLang="ja-JP" sz="3200" dirty="0"/>
                        <a:t>V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de-DE" sz="3200" i="1" dirty="0" err="1"/>
                        <a:t>ｆ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s. Volk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74798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de-DE" altLang="ja-JP" sz="3200" dirty="0"/>
                        <a:t>W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de-DE" sz="3200" i="1" dirty="0" err="1"/>
                        <a:t>ｖ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r. Volks</a:t>
                      </a:r>
                      <a:r>
                        <a:rPr lang="de-DE" sz="3200" baseline="0" dirty="0"/>
                        <a:t>wagen</a:t>
                      </a:r>
                      <a:endParaRPr lang="de-D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3631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ja-JP" altLang="de-DE" sz="3200" dirty="0"/>
                        <a:t>語尾*の </a:t>
                      </a:r>
                      <a:r>
                        <a:rPr lang="de-DE" altLang="ja-JP" sz="3200" dirty="0"/>
                        <a:t>b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sz="3200" i="1" dirty="0"/>
                        <a:t>p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halb, r. Verb, s. Kolb,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0878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ja-JP" altLang="de-DE" sz="3200" dirty="0"/>
                        <a:t>語尾*の </a:t>
                      </a:r>
                      <a:r>
                        <a:rPr lang="de-DE" altLang="ja-JP" sz="3200" dirty="0"/>
                        <a:t>g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sz="3200" i="1" dirty="0"/>
                        <a:t>k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r. 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7646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r>
                        <a:rPr lang="ja-JP" altLang="de-DE" sz="3200" dirty="0"/>
                        <a:t>語尾*の </a:t>
                      </a:r>
                      <a:r>
                        <a:rPr lang="de-DE" altLang="ja-JP" sz="3200" dirty="0"/>
                        <a:t>d</a:t>
                      </a:r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sz="3200" i="1" dirty="0"/>
                        <a:t>t</a:t>
                      </a:r>
                      <a:endParaRPr lang="de-DE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s. Geld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91068"/>
                  </a:ext>
                </a:extLst>
              </a:tr>
              <a:tr h="596638">
                <a:tc gridSpan="3">
                  <a:txBody>
                    <a:bodyPr/>
                    <a:lstStyle/>
                    <a:p>
                      <a:r>
                        <a:rPr lang="ja-JP" altLang="de-DE" dirty="0"/>
                        <a:t>*</a:t>
                      </a:r>
                      <a:r>
                        <a:rPr lang="de-DE" altLang="ja-JP" dirty="0"/>
                        <a:t>2</a:t>
                      </a:r>
                      <a:r>
                        <a:rPr lang="ja-JP" altLang="de-DE" dirty="0" err="1"/>
                        <a:t>つの</a:t>
                      </a:r>
                      <a:r>
                        <a:rPr lang="ja-JP" altLang="de-DE" dirty="0"/>
                        <a:t>語が合わさった時も同じ。</a:t>
                      </a:r>
                      <a:r>
                        <a:rPr lang="de-DE" altLang="ja-JP" dirty="0"/>
                        <a:t>Ber</a:t>
                      </a:r>
                      <a:r>
                        <a:rPr lang="de-DE" altLang="ja-JP" u="sng" dirty="0"/>
                        <a:t>g</a:t>
                      </a:r>
                      <a:r>
                        <a:rPr lang="de-DE" altLang="ja-JP" dirty="0"/>
                        <a:t>führer, Geld</a:t>
                      </a:r>
                      <a:r>
                        <a:rPr lang="de-DE" altLang="ja-JP" u="sng" dirty="0"/>
                        <a:t>b</a:t>
                      </a:r>
                      <a:r>
                        <a:rPr lang="de-DE" altLang="ja-JP" dirty="0"/>
                        <a:t>örse,</a:t>
                      </a:r>
                      <a:r>
                        <a:rPr lang="de-DE" altLang="ja-JP" baseline="0" dirty="0"/>
                        <a:t> halbherzig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88066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6582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0512" y="653425"/>
            <a:ext cx="9505056" cy="814289"/>
          </a:xfrm>
        </p:spPr>
        <p:txBody>
          <a:bodyPr>
            <a:normAutofit fontScale="90000"/>
          </a:bodyPr>
          <a:lstStyle/>
          <a:p>
            <a:r>
              <a:rPr lang="ja-JP" altLang="de-DE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過去形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b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叙述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新聞・雑誌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)/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文学的</a:t>
            </a:r>
            <a:r>
              <a:rPr lang="de-DE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de-DE" dirty="0">
                <a:latin typeface="Meiryo UI" panose="020B0604030504040204" pitchFamily="50" charset="-128"/>
                <a:ea typeface="Meiryo UI" panose="020B0604030504040204" pitchFamily="50" charset="-128"/>
              </a:rPr>
              <a:t>小説）</a:t>
            </a:r>
            <a:endParaRPr lang="de-D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79002"/>
            <a:ext cx="8915400" cy="435810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ea typeface="Meiryo UI" panose="020B0604030504040204" pitchFamily="50" charset="-128"/>
              </a:rPr>
              <a:t>例外</a:t>
            </a:r>
            <a:r>
              <a:rPr lang="ja-JP" altLang="de-DE" dirty="0">
                <a:ea typeface="Meiryo UI" panose="020B0604030504040204" pitchFamily="50" charset="-128"/>
              </a:rPr>
              <a:t>的に、日常会話で過去形が使われる場合</a:t>
            </a:r>
            <a:r>
              <a:rPr lang="de-DE" altLang="ja-JP" dirty="0">
                <a:ea typeface="Meiryo UI" panose="020B0604030504040204" pitchFamily="50" charset="-128"/>
              </a:rPr>
              <a:t>sein 		</a:t>
            </a:r>
            <a:r>
              <a:rPr lang="ja-JP" altLang="en-US" dirty="0">
                <a:ea typeface="Meiryo UI" panose="020B0604030504040204" pitchFamily="50" charset="-128"/>
              </a:rPr>
              <a:t>助動詞としても使われる動詞</a:t>
            </a:r>
            <a:endParaRPr lang="en-US" altLang="ja-JP" dirty="0"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				sein 	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war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werden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wurden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haben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h</a:t>
            </a:r>
            <a:r>
              <a:rPr lang="de-DE" altLang="ja-JP" dirty="0">
                <a:ea typeface="Meiryo UI" panose="020B0604030504040204" pitchFamily="50" charset="-128"/>
              </a:rPr>
              <a:t>atten</a:t>
            </a:r>
          </a:p>
          <a:p>
            <a:pPr marL="0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	</a:t>
            </a:r>
            <a:r>
              <a:rPr lang="ja-JP" altLang="de-DE" dirty="0">
                <a:ea typeface="Meiryo UI" panose="020B0604030504040204" pitchFamily="50" charset="-128"/>
              </a:rPr>
              <a:t>話法の助動詞 </a:t>
            </a:r>
            <a:r>
              <a:rPr lang="de-DE" altLang="ja-JP" dirty="0">
                <a:ea typeface="Meiryo UI" panose="020B0604030504040204" pitchFamily="50" charset="-128"/>
              </a:rPr>
              <a:t>	können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konnte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müssen      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</a:t>
            </a:r>
            <a:r>
              <a:rPr lang="de-DE" altLang="ja-JP" dirty="0">
                <a:ea typeface="Meiryo UI" panose="020B0604030504040204" pitchFamily="50" charset="-128"/>
              </a:rPr>
              <a:t> 	musste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dürfen   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durfte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sollen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sollte</a:t>
            </a:r>
          </a:p>
          <a:p>
            <a:pPr marL="3675063" indent="0">
              <a:buNone/>
            </a:pPr>
            <a:r>
              <a:rPr lang="de-DE" altLang="ja-JP" dirty="0">
                <a:ea typeface="Meiryo UI" panose="020B0604030504040204" pitchFamily="50" charset="-128"/>
              </a:rPr>
              <a:t>wollen 	</a:t>
            </a:r>
            <a:r>
              <a:rPr lang="de-DE" altLang="ja-JP" dirty="0">
                <a:ea typeface="Meiryo UI" panose="020B0604030504040204" pitchFamily="50" charset="-128"/>
                <a:sym typeface="Wingdings" panose="05000000000000000000" pitchFamily="2" charset="2"/>
              </a:rPr>
              <a:t> 	</a:t>
            </a:r>
            <a:r>
              <a:rPr lang="de-DE" altLang="ja-JP" dirty="0">
                <a:ea typeface="Meiryo UI" panose="020B0604030504040204" pitchFamily="50" charset="-128"/>
              </a:rPr>
              <a:t>wollte</a:t>
            </a:r>
            <a:endParaRPr lang="en-US" altLang="ja-JP" dirty="0">
              <a:ea typeface="Meiryo UI" panose="020B0604030504040204" pitchFamily="50" charset="-128"/>
            </a:endParaRPr>
          </a:p>
          <a:p>
            <a:endParaRPr lang="de-DE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0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528" y="315933"/>
            <a:ext cx="7726680" cy="803487"/>
          </a:xfrm>
        </p:spPr>
        <p:txBody>
          <a:bodyPr>
            <a:normAutofit/>
          </a:bodyPr>
          <a:lstStyle/>
          <a:p>
            <a:r>
              <a:rPr lang="de-DE" altLang="ja-JP" sz="3250" dirty="0"/>
              <a:t>Bringen und mitnehmen</a:t>
            </a:r>
            <a:endParaRPr lang="de-DE" sz="325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1"/>
            <a:ext cx="9210228" cy="2332856"/>
          </a:xfrm>
        </p:spPr>
        <p:txBody>
          <a:bodyPr/>
          <a:lstStyle/>
          <a:p>
            <a:pPr marL="37148" indent="0">
              <a:buNone/>
            </a:pPr>
            <a:r>
              <a:rPr lang="de-DE" altLang="ja-JP" sz="3575" dirty="0"/>
              <a:t>Ic</a:t>
            </a:r>
            <a:r>
              <a:rPr lang="de-DE" sz="3575" dirty="0"/>
              <a:t>h </a:t>
            </a:r>
            <a:r>
              <a:rPr lang="de-DE" sz="3575" u="sng" dirty="0"/>
              <a:t>bringe</a:t>
            </a:r>
            <a:r>
              <a:rPr lang="de-DE" sz="3575" dirty="0"/>
              <a:t> ihm eine Torte.</a:t>
            </a:r>
          </a:p>
          <a:p>
            <a:pPr marL="37148" indent="0">
              <a:buNone/>
            </a:pPr>
            <a:r>
              <a:rPr lang="de-DE" sz="3575" dirty="0"/>
              <a:t>Für den Ausflug </a:t>
            </a:r>
            <a:r>
              <a:rPr lang="de-DE" sz="3575" u="sng" dirty="0"/>
              <a:t>nehme</a:t>
            </a:r>
            <a:r>
              <a:rPr lang="de-DE" sz="3575" dirty="0"/>
              <a:t> ich einen Regenschutz </a:t>
            </a:r>
            <a:r>
              <a:rPr lang="de-DE" sz="3575" u="sng" dirty="0"/>
              <a:t>mit</a:t>
            </a:r>
            <a:r>
              <a:rPr lang="de-DE" sz="3575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Tempus</a:t>
            </a:r>
            <a:r>
              <a:rPr lang="ja-JP" altLang="en-US" dirty="0"/>
              <a:t> </a:t>
            </a:r>
            <a:r>
              <a:rPr lang="en-US" altLang="ja-JP" dirty="0"/>
              <a:t>&amp;</a:t>
            </a:r>
            <a:r>
              <a:rPr lang="ja-JP" altLang="en-US" dirty="0"/>
              <a:t> </a:t>
            </a:r>
            <a:r>
              <a:rPr lang="en-US" altLang="ja-JP" dirty="0"/>
              <a:t>Temporal</a:t>
            </a:r>
            <a:r>
              <a:rPr lang="ja-JP" altLang="en-US" dirty="0"/>
              <a:t> </a:t>
            </a:r>
            <a:r>
              <a:rPr lang="en-US" altLang="ja-JP" dirty="0"/>
              <a:t>Adv.</a:t>
            </a:r>
            <a:br>
              <a:rPr lang="en-US" altLang="ja-JP" dirty="0"/>
            </a:br>
            <a:r>
              <a:rPr lang="ja-JP" altLang="en-US" dirty="0"/>
              <a:t>時制と</a:t>
            </a:r>
            <a:r>
              <a:rPr lang="en-US" altLang="ja-JP" dirty="0"/>
              <a:t> </a:t>
            </a:r>
            <a:r>
              <a:rPr lang="ja-JP" altLang="en-US" dirty="0"/>
              <a:t>時を表す副詞</a:t>
            </a:r>
            <a:endParaRPr lang="de-DE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68361"/>
              </p:ext>
            </p:extLst>
          </p:nvPr>
        </p:nvGraphicFramePr>
        <p:xfrm>
          <a:off x="1280592" y="2492896"/>
          <a:ext cx="7920880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358">
                <a:tc>
                  <a:txBody>
                    <a:bodyPr/>
                    <a:lstStyle/>
                    <a:p>
                      <a:r>
                        <a:rPr lang="ja-JP" altLang="en-US" dirty="0"/>
                        <a:t>過去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現在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未来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375">
                <a:tc>
                  <a:txBody>
                    <a:bodyPr/>
                    <a:lstStyle/>
                    <a:p>
                      <a:r>
                        <a:rPr lang="de-DE" dirty="0"/>
                        <a:t>kürzlich(</a:t>
                      </a:r>
                      <a:r>
                        <a:rPr lang="ja-JP" altLang="en-US" dirty="0"/>
                        <a:t>この前</a:t>
                      </a:r>
                      <a:r>
                        <a:rPr lang="en-US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</a:t>
                      </a:r>
                      <a:r>
                        <a:rPr lang="en-US" dirty="0" err="1"/>
                        <a:t>erade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jetzt</a:t>
                      </a:r>
                      <a:endParaRPr lang="en-US" dirty="0"/>
                    </a:p>
                    <a:p>
                      <a:r>
                        <a:rPr lang="en-US" dirty="0"/>
                        <a:t> (</a:t>
                      </a:r>
                      <a:r>
                        <a:rPr lang="ja-JP" altLang="en-US" dirty="0"/>
                        <a:t>ちょうど今）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bald</a:t>
                      </a:r>
                      <a:r>
                        <a:rPr lang="ja-JP" altLang="en-US" dirty="0"/>
                        <a:t>（もうすぐ）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66">
                <a:tc>
                  <a:txBody>
                    <a:bodyPr/>
                    <a:lstStyle/>
                    <a:p>
                      <a:r>
                        <a:rPr lang="en-US" dirty="0" err="1"/>
                        <a:t>vor</a:t>
                      </a:r>
                      <a:r>
                        <a:rPr lang="en-US" dirty="0"/>
                        <a:t> </a:t>
                      </a:r>
                      <a:r>
                        <a:rPr lang="de-DE" noProof="0" dirty="0"/>
                        <a:t>kurzem</a:t>
                      </a:r>
                      <a:r>
                        <a:rPr lang="en-US" baseline="0" dirty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derzeit</a:t>
                      </a:r>
                      <a:r>
                        <a:rPr lang="ja-JP" altLang="en-US" dirty="0"/>
                        <a:t>　</a:t>
                      </a:r>
                      <a:r>
                        <a:rPr lang="en-US" altLang="ja-JP" dirty="0"/>
                        <a:t>(</a:t>
                      </a:r>
                      <a:r>
                        <a:rPr lang="ja-JP" altLang="en-US" dirty="0"/>
                        <a:t>目下）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</a:t>
                      </a:r>
                      <a:r>
                        <a:rPr lang="en-US" dirty="0" err="1"/>
                        <a:t>leich</a:t>
                      </a:r>
                      <a:r>
                        <a:rPr lang="en-US" dirty="0"/>
                        <a:t> (</a:t>
                      </a:r>
                      <a:r>
                        <a:rPr lang="ja-JP" altLang="en-US" dirty="0"/>
                        <a:t>すぐ</a:t>
                      </a:r>
                      <a:r>
                        <a:rPr lang="en-US" altLang="ja-JP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66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früher</a:t>
                      </a:r>
                      <a:r>
                        <a:rPr lang="en-US" altLang="ja-JP" baseline="0" dirty="0"/>
                        <a:t> (</a:t>
                      </a:r>
                      <a:r>
                        <a:rPr lang="ja-JP" altLang="en-US" baseline="0" dirty="0"/>
                        <a:t>かつて）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letzter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Zeit</a:t>
                      </a:r>
                      <a:r>
                        <a:rPr lang="en-US" baseline="0" dirty="0"/>
                        <a:t> (</a:t>
                      </a:r>
                      <a:r>
                        <a:rPr lang="ja-JP" altLang="en-US" baseline="0" dirty="0"/>
                        <a:t>最近</a:t>
                      </a:r>
                      <a:r>
                        <a:rPr lang="en-US" altLang="ja-JP" baseline="0" dirty="0"/>
                        <a:t>/</a:t>
                      </a:r>
                      <a:r>
                        <a:rPr lang="ja-JP" altLang="en-US" baseline="0" dirty="0"/>
                        <a:t>近頃）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 Zukunft (</a:t>
                      </a:r>
                      <a:r>
                        <a:rPr lang="ja-JP" altLang="en-US" dirty="0"/>
                        <a:t>将来）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594913" y="5157192"/>
            <a:ext cx="580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＊時を表す副詞は、文頭に来ることが多い。</a:t>
            </a:r>
            <a:endParaRPr kumimoji="1" lang="de-DE" dirty="0"/>
          </a:p>
        </p:txBody>
      </p:sp>
    </p:spTree>
    <p:extLst>
      <p:ext uri="{BB962C8B-B14F-4D97-AF65-F5344CB8AC3E}">
        <p14:creationId xmlns:p14="http://schemas.microsoft.com/office/powerpoint/2010/main" val="26891986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dirty="0"/>
              <a:t>Infinitiv mit zu  </a:t>
            </a:r>
            <a:r>
              <a:rPr kumimoji="1" lang="de-DE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３種類のかかり方。</a:t>
            </a:r>
            <a:endParaRPr kumimoji="1" lang="en-US" altLang="ja-JP" dirty="0"/>
          </a:p>
          <a:p>
            <a:r>
              <a:rPr kumimoji="1" lang="ja-JP" altLang="en-US" dirty="0"/>
              <a:t>形容詞</a:t>
            </a:r>
            <a:endParaRPr kumimoji="1" lang="en-US" altLang="ja-JP" dirty="0"/>
          </a:p>
          <a:p>
            <a:r>
              <a:rPr kumimoji="1" lang="ja-JP" altLang="en-US" dirty="0"/>
              <a:t>名詞</a:t>
            </a:r>
            <a:endParaRPr kumimoji="1" lang="en-US" altLang="ja-JP" dirty="0"/>
          </a:p>
          <a:p>
            <a:r>
              <a:rPr kumimoji="1" lang="ja-JP" altLang="en-US" dirty="0"/>
              <a:t>動詞</a:t>
            </a:r>
            <a:endParaRPr kumimoji="1" lang="en-US" altLang="ja-JP" dirty="0"/>
          </a:p>
          <a:p>
            <a:endParaRPr kumimoji="1" lang="en-US" dirty="0"/>
          </a:p>
          <a:p>
            <a:endParaRPr kumimoji="1" lang="en-US" dirty="0"/>
          </a:p>
          <a:p>
            <a:r>
              <a:rPr kumimoji="1" lang="en-US" altLang="ja-JP" dirty="0"/>
              <a:t>zu </a:t>
            </a:r>
            <a:r>
              <a:rPr kumimoji="1" lang="en-US" altLang="ja-JP" i="1" dirty="0"/>
              <a:t>inf.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haben</a:t>
            </a:r>
            <a:r>
              <a:rPr kumimoji="1" lang="en-US" altLang="ja-JP" dirty="0"/>
              <a:t>  </a:t>
            </a:r>
          </a:p>
          <a:p>
            <a:r>
              <a:rPr kumimoji="1" lang="en-US" altLang="ja-JP" dirty="0"/>
              <a:t>zu </a:t>
            </a:r>
            <a:r>
              <a:rPr kumimoji="1" lang="en-US" altLang="ja-JP" i="1" dirty="0"/>
              <a:t>inf.</a:t>
            </a:r>
            <a:r>
              <a:rPr kumimoji="1" lang="en-US" altLang="ja-JP" dirty="0"/>
              <a:t> sein </a:t>
            </a:r>
          </a:p>
          <a:p>
            <a:r>
              <a:rPr kumimoji="1" lang="en-US" altLang="ja-JP" dirty="0"/>
              <a:t>um/</a:t>
            </a:r>
            <a:r>
              <a:rPr kumimoji="1" lang="en-US" altLang="ja-JP" dirty="0" err="1"/>
              <a:t>ohne</a:t>
            </a:r>
            <a:r>
              <a:rPr kumimoji="1" lang="en-US" altLang="ja-JP" dirty="0"/>
              <a:t>/au</a:t>
            </a:r>
            <a:r>
              <a:rPr kumimoji="1" lang="de-DE" altLang="ja-JP" dirty="0" err="1"/>
              <a:t>ßer</a:t>
            </a:r>
            <a:r>
              <a:rPr kumimoji="1" lang="de-DE" altLang="ja-JP" dirty="0"/>
              <a:t>/anstatt   </a:t>
            </a:r>
            <a:r>
              <a:rPr kumimoji="1" lang="en-US" altLang="ja-JP" dirty="0"/>
              <a:t> zu </a:t>
            </a:r>
            <a:r>
              <a:rPr kumimoji="1" lang="en-US" altLang="ja-JP" i="1" dirty="0"/>
              <a:t>inf</a:t>
            </a:r>
            <a:r>
              <a:rPr kumimoji="1" lang="en-US" altLang="ja-JP" dirty="0"/>
              <a:t>. </a:t>
            </a:r>
            <a:r>
              <a:rPr kumimoji="1" lang="ja-JP" altLang="en-US" dirty="0"/>
              <a:t> 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109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Infinitiv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mit</a:t>
            </a:r>
            <a:r>
              <a:rPr kumimoji="1" lang="ja-JP" altLang="en-US" dirty="0"/>
              <a:t> </a:t>
            </a:r>
            <a:r>
              <a:rPr kumimoji="1" lang="en-US" altLang="ja-JP" dirty="0"/>
              <a:t>z</a:t>
            </a:r>
            <a:r>
              <a:rPr kumimoji="1" lang="en-US" dirty="0"/>
              <a:t>u   </a:t>
            </a:r>
            <a:r>
              <a:rPr kumimoji="1" lang="en-US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9210228" cy="51054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形容詞</a:t>
            </a:r>
            <a:r>
              <a:rPr kumimoji="1" lang="de-DE" altLang="ja-JP" dirty="0"/>
              <a:t>/</a:t>
            </a:r>
            <a:r>
              <a:rPr kumimoji="1" lang="ja-JP" altLang="en-US" dirty="0"/>
              <a:t>副詞</a:t>
            </a:r>
            <a:endParaRPr kumimoji="1" lang="de-DE" altLang="ja-JP" dirty="0"/>
          </a:p>
          <a:p>
            <a:r>
              <a:rPr kumimoji="1" lang="de-DE" dirty="0"/>
              <a:t>Es ist </a:t>
            </a:r>
            <a:r>
              <a:rPr kumimoji="1" lang="de-DE" i="1" dirty="0"/>
              <a:t>praktisch</a:t>
            </a:r>
            <a:r>
              <a:rPr kumimoji="1" lang="de-DE" dirty="0"/>
              <a:t>, in der Nähe von der Uni zu wohnen.</a:t>
            </a:r>
          </a:p>
          <a:p>
            <a:pPr lvl="1"/>
            <a:r>
              <a:rPr kumimoji="1" lang="ja-JP" altLang="en-US" dirty="0"/>
              <a:t>大学のそばに住むのは、便利だ。</a:t>
            </a:r>
            <a:endParaRPr kumimoji="1" lang="de-DE" dirty="0"/>
          </a:p>
          <a:p>
            <a:r>
              <a:rPr kumimoji="1" lang="de-DE" dirty="0"/>
              <a:t>Es ist dumm, die Prüfung wiederholen zu müssen.</a:t>
            </a:r>
          </a:p>
          <a:p>
            <a:pPr lvl="1"/>
            <a:r>
              <a:rPr kumimoji="1" lang="ja-JP" altLang="en-US" dirty="0"/>
              <a:t>追試を受けなきゃいけないなんて、愚かだ。</a:t>
            </a:r>
            <a:endParaRPr kumimoji="1" lang="de-DE" altLang="ja-JP" dirty="0"/>
          </a:p>
          <a:p>
            <a:r>
              <a:rPr kumimoji="1" lang="de-DE" altLang="ja-JP" dirty="0"/>
              <a:t>Es ist nicht leicht, diese Aufgabe zu lösen.</a:t>
            </a:r>
          </a:p>
          <a:p>
            <a:pPr lvl="1"/>
            <a:r>
              <a:rPr kumimoji="1" lang="ja-JP" altLang="en-US" dirty="0"/>
              <a:t>この問題を解くのは、たやすくない。</a:t>
            </a:r>
            <a:endParaRPr kumimoji="1" lang="de-DE" dirty="0"/>
          </a:p>
          <a:p>
            <a:r>
              <a:rPr kumimoji="1" lang="de-DE" dirty="0"/>
              <a:t>Es ist zu kalt, spazieren zu gehen.</a:t>
            </a:r>
          </a:p>
          <a:p>
            <a:pPr lvl="1"/>
            <a:r>
              <a:rPr kumimoji="1" lang="ja-JP" altLang="en-US" dirty="0"/>
              <a:t>散歩に行くには寒すぎる。</a:t>
            </a:r>
            <a:endParaRPr kumimoji="1" lang="en-US" altLang="ja-JP" dirty="0"/>
          </a:p>
          <a:p>
            <a:r>
              <a:rPr kumimoji="1" lang="en-US" altLang="ja-JP" dirty="0" err="1"/>
              <a:t>Ich</a:t>
            </a:r>
            <a:r>
              <a:rPr kumimoji="1" lang="ja-JP" altLang="en-US" dirty="0"/>
              <a:t> </a:t>
            </a:r>
            <a:r>
              <a:rPr kumimoji="1" lang="en-US" altLang="ja-JP" dirty="0"/>
              <a:t>bin</a:t>
            </a:r>
            <a:r>
              <a:rPr kumimoji="1" lang="ja-JP" altLang="en-US" dirty="0"/>
              <a:t> </a:t>
            </a:r>
            <a:r>
              <a:rPr kumimoji="1" lang="de-DE" altLang="ja-JP" dirty="0"/>
              <a:t>gerade </a:t>
            </a:r>
            <a:r>
              <a:rPr kumimoji="1" lang="en-US" altLang="ja-JP" dirty="0" err="1"/>
              <a:t>dabei</a:t>
            </a:r>
            <a:r>
              <a:rPr kumimoji="1" lang="en-US" altLang="ja-JP" dirty="0"/>
              <a:t>, die </a:t>
            </a:r>
            <a:r>
              <a:rPr kumimoji="1" lang="de-DE" altLang="ja-JP" dirty="0" err="1"/>
              <a:t>Haushaufgabe</a:t>
            </a:r>
            <a:r>
              <a:rPr kumimoji="1" lang="en-US" altLang="ja-JP" dirty="0"/>
              <a:t> zu </a:t>
            </a:r>
            <a:r>
              <a:rPr kumimoji="1" lang="en-US" altLang="ja-JP" dirty="0" err="1"/>
              <a:t>machen</a:t>
            </a:r>
            <a:r>
              <a:rPr kumimoji="1" lang="en-US" altLang="ja-JP" dirty="0"/>
              <a:t>.</a:t>
            </a:r>
          </a:p>
          <a:p>
            <a:pPr lvl="1"/>
            <a:r>
              <a:rPr kumimoji="1" lang="ja-JP" altLang="en-US" dirty="0"/>
              <a:t>今ちょうど宿題をしているところだ。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864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Infinitiv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mit</a:t>
            </a:r>
            <a:r>
              <a:rPr kumimoji="1" lang="ja-JP" altLang="en-US" dirty="0"/>
              <a:t> </a:t>
            </a:r>
            <a:r>
              <a:rPr kumimoji="1" lang="en-US" altLang="ja-JP" dirty="0"/>
              <a:t>z</a:t>
            </a:r>
            <a:r>
              <a:rPr kumimoji="1" lang="en-US" dirty="0"/>
              <a:t>u   </a:t>
            </a:r>
            <a:r>
              <a:rPr kumimoji="1" lang="en-US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9210228" cy="51054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名詞</a:t>
            </a:r>
            <a:endParaRPr kumimoji="1" lang="en-US" altLang="ja-JP" dirty="0"/>
          </a:p>
          <a:p>
            <a:r>
              <a:rPr kumimoji="1" lang="en-US" altLang="ja-JP" dirty="0"/>
              <a:t>Es</a:t>
            </a:r>
            <a:r>
              <a:rPr kumimoji="1" lang="ja-JP" altLang="en-US" dirty="0"/>
              <a:t> </a:t>
            </a:r>
            <a:r>
              <a:rPr kumimoji="1" lang="de-DE" altLang="ja-JP" dirty="0"/>
              <a:t>ist mir </a:t>
            </a:r>
            <a:r>
              <a:rPr kumimoji="1" lang="de-DE" altLang="ja-JP" i="1" dirty="0"/>
              <a:t>eine Ehre </a:t>
            </a:r>
            <a:r>
              <a:rPr kumimoji="1" lang="de-DE" altLang="ja-JP" dirty="0"/>
              <a:t>(für mich), Sie kennenzulernen.</a:t>
            </a:r>
          </a:p>
          <a:p>
            <a:pPr lvl="1"/>
            <a:r>
              <a:rPr kumimoji="1" lang="ja-JP" altLang="de-DE" dirty="0"/>
              <a:t>お知り合いになれて光栄です。</a:t>
            </a:r>
            <a:endParaRPr kumimoji="1" lang="de-DE" altLang="ja-JP" dirty="0"/>
          </a:p>
          <a:p>
            <a:r>
              <a:rPr kumimoji="1" lang="de-DE" dirty="0"/>
              <a:t>Es ist mir </a:t>
            </a:r>
            <a:r>
              <a:rPr kumimoji="1" lang="de-DE" i="1" dirty="0"/>
              <a:t>eine Freude</a:t>
            </a:r>
            <a:r>
              <a:rPr kumimoji="1" lang="de-DE" altLang="ja-JP" i="1" dirty="0"/>
              <a:t> (für uns)</a:t>
            </a:r>
            <a:r>
              <a:rPr kumimoji="1" lang="de-DE" dirty="0"/>
              <a:t>, dich wiederzusehen.</a:t>
            </a:r>
          </a:p>
          <a:p>
            <a:pPr lvl="1"/>
            <a:r>
              <a:rPr kumimoji="1" lang="ja-JP" altLang="de-DE" dirty="0"/>
              <a:t>君に再会するとは、うれしい。</a:t>
            </a:r>
            <a:endParaRPr kumimoji="1" lang="de-DE" dirty="0"/>
          </a:p>
          <a:p>
            <a:r>
              <a:rPr kumimoji="1" lang="de-DE" altLang="ja-JP" dirty="0"/>
              <a:t>Es ist ein Glück, dich hier zu treffen.</a:t>
            </a:r>
          </a:p>
          <a:p>
            <a:pPr lvl="1"/>
            <a:r>
              <a:rPr kumimoji="1" lang="ja-JP" altLang="de-DE" dirty="0"/>
              <a:t>君にここで会うとは、ラッキーだ。 </a:t>
            </a:r>
            <a:endParaRPr kumimoji="1" lang="de-DE" altLang="ja-JP" dirty="0"/>
          </a:p>
          <a:p>
            <a:r>
              <a:rPr kumimoji="1" lang="de-DE" altLang="ja-JP" dirty="0"/>
              <a:t>Es ist mein Traum, meine eigene Firma zu haben.  </a:t>
            </a:r>
          </a:p>
          <a:p>
            <a:pPr lvl="1"/>
            <a:r>
              <a:rPr kumimoji="1" lang="ja-JP" altLang="de-DE" dirty="0"/>
              <a:t>自分の会社を持つのが、私の夢だ。</a:t>
            </a:r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6811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Infinitiv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mit</a:t>
            </a:r>
            <a:r>
              <a:rPr kumimoji="1" lang="ja-JP" altLang="en-US" dirty="0"/>
              <a:t> </a:t>
            </a:r>
            <a:r>
              <a:rPr kumimoji="1" lang="en-US" altLang="ja-JP" dirty="0"/>
              <a:t>z</a:t>
            </a:r>
            <a:r>
              <a:rPr kumimoji="1" lang="en-US" dirty="0"/>
              <a:t>u   </a:t>
            </a:r>
            <a:r>
              <a:rPr kumimoji="1" lang="en-US" dirty="0" err="1"/>
              <a:t>zu</a:t>
            </a:r>
            <a:r>
              <a:rPr kumimoji="1" lang="ja-JP" altLang="en-US" dirty="0"/>
              <a:t>不定詞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9210228" cy="51054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動詞</a:t>
            </a:r>
            <a:endParaRPr kumimoji="1" lang="de-DE" dirty="0"/>
          </a:p>
          <a:p>
            <a:r>
              <a:rPr kumimoji="1" lang="de-DE" dirty="0"/>
              <a:t>Ich </a:t>
            </a:r>
            <a:r>
              <a:rPr kumimoji="1" lang="de-DE" i="1" dirty="0"/>
              <a:t>habe vor</a:t>
            </a:r>
            <a:r>
              <a:rPr kumimoji="1" lang="de-DE" dirty="0"/>
              <a:t>, morgen zu meiner Oma zu gehen.</a:t>
            </a:r>
          </a:p>
          <a:p>
            <a:pPr lvl="1"/>
            <a:r>
              <a:rPr kumimoji="1" lang="ja-JP" altLang="en-US" dirty="0"/>
              <a:t>明日おばあちゃんのところへ行くつもりだ。</a:t>
            </a:r>
            <a:endParaRPr kumimoji="1" lang="de-DE" dirty="0"/>
          </a:p>
          <a:p>
            <a:r>
              <a:rPr kumimoji="1" lang="en-US" altLang="ja-JP" dirty="0" err="1"/>
              <a:t>Er</a:t>
            </a:r>
            <a:r>
              <a:rPr kumimoji="1" lang="ja-JP" altLang="en-US" dirty="0"/>
              <a:t> </a:t>
            </a:r>
            <a:r>
              <a:rPr kumimoji="1" lang="en-US" altLang="ja-JP" dirty="0"/>
              <a:t>hat</a:t>
            </a:r>
            <a:r>
              <a:rPr kumimoji="1" lang="ja-JP" altLang="en-US" dirty="0"/>
              <a:t> </a:t>
            </a:r>
            <a:r>
              <a:rPr kumimoji="1" lang="en-US" altLang="ja-JP" i="1" dirty="0"/>
              <a:t>s</a:t>
            </a:r>
            <a:r>
              <a:rPr kumimoji="1" lang="de-DE" i="1" dirty="0"/>
              <a:t>ich entschlossen</a:t>
            </a:r>
            <a:r>
              <a:rPr kumimoji="1" lang="de-DE" dirty="0"/>
              <a:t>, in Deutschland zu studieren.</a:t>
            </a:r>
          </a:p>
          <a:p>
            <a:pPr lvl="1"/>
            <a:r>
              <a:rPr kumimoji="1" lang="ja-JP" altLang="en-US" dirty="0"/>
              <a:t>彼は、ドイツで勉強する決心をした。</a:t>
            </a:r>
            <a:endParaRPr kumimoji="1" lang="de-DE" dirty="0"/>
          </a:p>
          <a:p>
            <a:r>
              <a:rPr kumimoji="1" lang="de-DE" altLang="ja-JP" dirty="0"/>
              <a:t>Ich </a:t>
            </a:r>
            <a:r>
              <a:rPr kumimoji="1" lang="de-DE" altLang="ja-JP" i="1" dirty="0"/>
              <a:t>habe Angst</a:t>
            </a:r>
            <a:r>
              <a:rPr kumimoji="1" lang="ja-JP" altLang="en-US" i="1" dirty="0"/>
              <a:t> </a:t>
            </a:r>
            <a:r>
              <a:rPr kumimoji="1" lang="en-US" altLang="ja-JP" i="1" dirty="0"/>
              <a:t>(</a:t>
            </a:r>
            <a:r>
              <a:rPr kumimoji="1" lang="de-DE" altLang="ja-JP" i="1" dirty="0"/>
              <a:t>davor</a:t>
            </a:r>
            <a:r>
              <a:rPr kumimoji="1" lang="en-US" altLang="ja-JP" i="1" dirty="0"/>
              <a:t>)</a:t>
            </a:r>
            <a:r>
              <a:rPr kumimoji="1" lang="de-DE" altLang="ja-JP" dirty="0"/>
              <a:t>, ihm die Wahrheit zu sagen.</a:t>
            </a:r>
          </a:p>
          <a:p>
            <a:pPr lvl="1"/>
            <a:r>
              <a:rPr kumimoji="1" lang="ja-JP" altLang="en-US" dirty="0"/>
              <a:t>僕は、彼にそのことを話すのがこわい。</a:t>
            </a:r>
            <a:endParaRPr kumimoji="1" lang="de-DE" altLang="ja-JP" dirty="0"/>
          </a:p>
          <a:p>
            <a:r>
              <a:rPr kumimoji="1" lang="de-DE" altLang="ja-JP" dirty="0"/>
              <a:t>Ich schlage vor, gleich nach Osaka zu fahren.</a:t>
            </a:r>
          </a:p>
          <a:p>
            <a:pPr lvl="1"/>
            <a:r>
              <a:rPr kumimoji="1" lang="ja-JP" altLang="de-DE" dirty="0"/>
              <a:t>すぐに大阪に行くことを提案する。</a:t>
            </a:r>
            <a:endParaRPr kumimoji="1" lang="de-DE" altLang="ja-JP" dirty="0"/>
          </a:p>
          <a:p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35392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助動詞</a:t>
            </a:r>
            <a:endParaRPr kumimoji="1" lang="de-DE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ドイツ語の語順</a:t>
            </a:r>
            <a:r>
              <a:rPr kumimoji="1" lang="en-US" altLang="ja-JP" dirty="0"/>
              <a:t>(</a:t>
            </a:r>
            <a:r>
              <a:rPr kumimoji="1" lang="ja-JP" altLang="en-US" dirty="0"/>
              <a:t>単文）</a:t>
            </a:r>
            <a:endParaRPr kumimoji="1" lang="en-US" altLang="ja-JP" dirty="0"/>
          </a:p>
          <a:p>
            <a:endParaRPr kumimoji="1" lang="en-US" dirty="0"/>
          </a:p>
          <a:p>
            <a:endParaRPr kumimoji="1"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67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62929"/>
              </p:ext>
            </p:extLst>
          </p:nvPr>
        </p:nvGraphicFramePr>
        <p:xfrm>
          <a:off x="1280592" y="2420888"/>
          <a:ext cx="7776865" cy="369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 dirty="0"/>
                        <a:t>１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/>
                        <a:t>２</a:t>
                      </a:r>
                      <a:endParaRPr lang="en-US" altLang="ja-JP" b="1" dirty="0"/>
                    </a:p>
                    <a:p>
                      <a:pPr algn="ctr"/>
                      <a:r>
                        <a:rPr lang="en-US" altLang="ja-JP" b="1" dirty="0"/>
                        <a:t>(</a:t>
                      </a:r>
                      <a:r>
                        <a:rPr lang="ja-JP" altLang="en-US" b="1" dirty="0"/>
                        <a:t>助動詞）</a:t>
                      </a:r>
                      <a:endParaRPr lang="de-DE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 dirty="0"/>
                        <a:t>３</a:t>
                      </a:r>
                      <a:r>
                        <a:rPr lang="de-DE" altLang="ja-JP" b="0" dirty="0"/>
                        <a:t>...........</a:t>
                      </a:r>
                      <a:endParaRPr lang="de-DE" b="0" dirty="0"/>
                    </a:p>
                    <a:p>
                      <a:pPr algn="ctr"/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i="1" dirty="0"/>
                        <a:t>am </a:t>
                      </a:r>
                      <a:r>
                        <a:rPr lang="en-US" altLang="ja-JP" b="0" i="1" dirty="0" err="1"/>
                        <a:t>Ende</a:t>
                      </a:r>
                      <a:endParaRPr lang="en-US" altLang="ja-JP" b="0" i="1" dirty="0"/>
                    </a:p>
                    <a:p>
                      <a:pPr algn="ctr"/>
                      <a:r>
                        <a:rPr lang="en-US" altLang="ja-JP" b="0" i="1" dirty="0"/>
                        <a:t>(</a:t>
                      </a:r>
                      <a:r>
                        <a:rPr lang="ja-JP" altLang="en-US" b="0" i="1" dirty="0"/>
                        <a:t>動詞）</a:t>
                      </a:r>
                      <a:endParaRPr lang="de-DE" b="0" i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Ich</a:t>
                      </a:r>
                      <a:r>
                        <a:rPr lang="de-DE" b="0" baseline="0" dirty="0"/>
                        <a:t> </a:t>
                      </a:r>
                      <a:endParaRPr lang="de-DE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abe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ein</a:t>
                      </a:r>
                      <a:r>
                        <a:rPr lang="de-DE" b="0" baseline="0" dirty="0"/>
                        <a:t> Buch</a:t>
                      </a:r>
                      <a:endParaRPr lang="de-DE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/>
                        <a:t>gekauft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Gestern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haben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eine</a:t>
                      </a:r>
                      <a:r>
                        <a:rPr lang="de-DE" baseline="0" dirty="0"/>
                        <a:t> Freundin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getroffen.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Nächste</a:t>
                      </a:r>
                      <a:r>
                        <a:rPr lang="de-DE" baseline="0" dirty="0"/>
                        <a:t> Woche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wird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meine</a:t>
                      </a:r>
                      <a:r>
                        <a:rPr lang="de-DE" baseline="0" dirty="0"/>
                        <a:t> Schwester in Berlin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heiraten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muss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morgen früh</a:t>
                      </a:r>
                      <a:r>
                        <a:rPr lang="de-DE" baseline="0" dirty="0"/>
                        <a:t> 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aufstehen.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Fußball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kann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 sehr gut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spielen.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186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A2F32-B325-4400-8A2F-17EA6145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939603"/>
            <a:ext cx="8543925" cy="39154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+mn-lt"/>
              </a:rPr>
              <a:t>話法の助動詞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FA699C-ED52-49B9-8E83-1CDAA51B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26F22B8-E1E0-4233-84FC-9ACD5734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83764"/>
              </p:ext>
            </p:extLst>
          </p:nvPr>
        </p:nvGraphicFramePr>
        <p:xfrm>
          <a:off x="603415" y="1843345"/>
          <a:ext cx="9099289" cy="40119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9225">
                  <a:extLst>
                    <a:ext uri="{9D8B030D-6E8A-4147-A177-3AD203B41FA5}">
                      <a16:colId xmlns:a16="http://schemas.microsoft.com/office/drawing/2014/main" val="1243062917"/>
                    </a:ext>
                  </a:extLst>
                </a:gridCol>
                <a:gridCol w="1449217">
                  <a:extLst>
                    <a:ext uri="{9D8B030D-6E8A-4147-A177-3AD203B41FA5}">
                      <a16:colId xmlns:a16="http://schemas.microsoft.com/office/drawing/2014/main" val="1215136356"/>
                    </a:ext>
                  </a:extLst>
                </a:gridCol>
                <a:gridCol w="2223191">
                  <a:extLst>
                    <a:ext uri="{9D8B030D-6E8A-4147-A177-3AD203B41FA5}">
                      <a16:colId xmlns:a16="http://schemas.microsoft.com/office/drawing/2014/main" val="1114046429"/>
                    </a:ext>
                  </a:extLst>
                </a:gridCol>
                <a:gridCol w="4317656">
                  <a:extLst>
                    <a:ext uri="{9D8B030D-6E8A-4147-A177-3AD203B41FA5}">
                      <a16:colId xmlns:a16="http://schemas.microsoft.com/office/drawing/2014/main" val="3543629798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r>
                        <a:rPr kumimoji="1" lang="de-DE" altLang="ja-JP" sz="2000" b="0" dirty="0"/>
                        <a:t>können</a:t>
                      </a:r>
                      <a:endParaRPr kumimoji="1" lang="ja-JP" altLang="en-US" sz="2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可能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想像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できる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はず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わけ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がない。</a:t>
                      </a:r>
                      <a:endParaRPr kumimoji="1" lang="en-US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かもしれない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b="0" noProof="0" dirty="0"/>
                        <a:t>Ich kann das allein erledigen.</a:t>
                      </a:r>
                    </a:p>
                    <a:p>
                      <a:r>
                        <a:rPr kumimoji="1" lang="de-DE" altLang="ja-JP" sz="1600" b="0" noProof="0" dirty="0"/>
                        <a:t>Das</a:t>
                      </a:r>
                      <a:r>
                        <a:rPr kumimoji="1" lang="de-DE" altLang="ja-JP" sz="1600" b="0" baseline="0" noProof="0" dirty="0"/>
                        <a:t> kann nicht wahr sein.</a:t>
                      </a:r>
                      <a:endParaRPr kumimoji="1" lang="de-DE" altLang="ja-JP" sz="1600" b="0" noProof="0" dirty="0"/>
                    </a:p>
                    <a:p>
                      <a:r>
                        <a:rPr kumimoji="1" lang="de-DE" altLang="ja-JP" sz="1600" b="0" noProof="0" dirty="0"/>
                        <a:t>Er kann/könnte schon gegessen haben.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60094695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kumimoji="1" lang="de-DE" altLang="ja-JP" sz="2000" noProof="0" dirty="0"/>
                        <a:t>dürfen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許可、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禁止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推測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してもよい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否）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してはならない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ではなかろうか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懸念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 dirty="0"/>
                        <a:t>Darf ich das aufessen?</a:t>
                      </a:r>
                    </a:p>
                    <a:p>
                      <a:r>
                        <a:rPr kumimoji="1" lang="de-DE" altLang="ja-JP" sz="1600" noProof="0" dirty="0"/>
                        <a:t>Das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darf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er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nicht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erfahren.</a:t>
                      </a:r>
                    </a:p>
                    <a:p>
                      <a:r>
                        <a:rPr kumimoji="1" lang="de-DE" altLang="ja-JP" sz="1600" noProof="0" dirty="0"/>
                        <a:t>Das dürfte schwer werden.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46221776"/>
                  </a:ext>
                </a:extLst>
              </a:tr>
              <a:tr h="1312545">
                <a:tc>
                  <a:txBody>
                    <a:bodyPr/>
                    <a:lstStyle/>
                    <a:p>
                      <a:r>
                        <a:rPr kumimoji="1" lang="de-DE" altLang="ja-JP" sz="2000" dirty="0"/>
                        <a:t>müssen</a:t>
                      </a:r>
                      <a:endParaRPr kumimoji="1" lang="ja-JP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義務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強い推量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許容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否定を弱める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強い推量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しなければならない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違いない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否）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しなくてよい。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～とは限らない。</a:t>
                      </a:r>
                      <a:endParaRPr kumimoji="1" lang="ja-JP" altLang="en-US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接）</a:t>
                      </a:r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に違いない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だろう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/>
                        <a:t>Sie müssen bis Do. einen Plan erstellen. </a:t>
                      </a:r>
                    </a:p>
                    <a:p>
                      <a:r>
                        <a:rPr kumimoji="1" lang="de-DE" altLang="ja-JP" sz="1600" noProof="0"/>
                        <a:t>Er muss jetzt verzweifelt</a:t>
                      </a:r>
                      <a:r>
                        <a:rPr kumimoji="1" lang="de-DE" altLang="ja-JP" sz="1600" baseline="0" noProof="0"/>
                        <a:t> sein.</a:t>
                      </a:r>
                      <a:endParaRPr kumimoji="1" lang="de-DE" altLang="ja-JP" sz="1600" noProof="0"/>
                    </a:p>
                    <a:p>
                      <a:r>
                        <a:rPr kumimoji="1" lang="de-DE" altLang="ja-JP" sz="1600" noProof="0"/>
                        <a:t>Das musst du nicht</a:t>
                      </a:r>
                      <a:r>
                        <a:rPr kumimoji="1" lang="de-DE" altLang="ja-JP" sz="1600" baseline="0" noProof="0"/>
                        <a:t> selber machen.</a:t>
                      </a:r>
                      <a:endParaRPr kumimoji="1" lang="de-DE" altLang="ja-JP" sz="1600" noProof="0"/>
                    </a:p>
                    <a:p>
                      <a:r>
                        <a:rPr kumimoji="1" lang="de-DE" altLang="ja-JP" sz="1600" noProof="0"/>
                        <a:t>Das</a:t>
                      </a:r>
                      <a:r>
                        <a:rPr kumimoji="1" lang="ja-JP" altLang="de-DE" sz="1600" noProof="0"/>
                        <a:t> </a:t>
                      </a:r>
                      <a:r>
                        <a:rPr kumimoji="1" lang="de-DE" altLang="ja-JP" sz="1600" noProof="0"/>
                        <a:t>musst</a:t>
                      </a:r>
                      <a:r>
                        <a:rPr kumimoji="1" lang="ja-JP" altLang="de-DE" sz="1600" noProof="0"/>
                        <a:t> </a:t>
                      </a:r>
                      <a:r>
                        <a:rPr kumimoji="1" lang="de-DE" altLang="ja-JP" sz="1600" noProof="0"/>
                        <a:t>nicht</a:t>
                      </a:r>
                      <a:r>
                        <a:rPr kumimoji="1" lang="ja-JP" altLang="de-DE" sz="1600" noProof="0"/>
                        <a:t> </a:t>
                      </a:r>
                      <a:r>
                        <a:rPr kumimoji="1" lang="de-DE" altLang="ja-JP" sz="1600" noProof="0"/>
                        <a:t>gleich</a:t>
                      </a:r>
                      <a:r>
                        <a:rPr kumimoji="1" lang="ja-JP" altLang="de-DE" sz="1600" noProof="0"/>
                        <a:t> “</a:t>
                      </a:r>
                      <a:r>
                        <a:rPr kumimoji="1" lang="de-DE" altLang="ja-JP" sz="1600" noProof="0"/>
                        <a:t>Nein”</a:t>
                      </a:r>
                      <a:r>
                        <a:rPr kumimoji="1" lang="ja-JP" altLang="de-DE" sz="1600" baseline="0" noProof="0"/>
                        <a:t> </a:t>
                      </a:r>
                      <a:r>
                        <a:rPr kumimoji="1" lang="de-DE" altLang="ja-JP" sz="1600" baseline="0" noProof="0"/>
                        <a:t>bedeuten.</a:t>
                      </a:r>
                      <a:endParaRPr kumimoji="1" lang="de-DE" altLang="ja-JP" sz="1600" noProof="0"/>
                    </a:p>
                    <a:p>
                      <a:r>
                        <a:rPr kumimoji="1" lang="de-DE" altLang="ja-JP" sz="1600" noProof="0"/>
                        <a:t>Er müsste schon </a:t>
                      </a:r>
                      <a:r>
                        <a:rPr kumimoji="1" lang="en-US" altLang="ja-JP" sz="1600" noProof="0"/>
                        <a:t>in</a:t>
                      </a:r>
                      <a:r>
                        <a:rPr kumimoji="1" lang="en-US" altLang="ja-JP" sz="1600" baseline="0" noProof="0"/>
                        <a:t> </a:t>
                      </a:r>
                      <a:r>
                        <a:rPr kumimoji="1" lang="de-DE" altLang="ja-JP" sz="1600" baseline="0" noProof="0"/>
                        <a:t>München da sein.</a:t>
                      </a:r>
                      <a:r>
                        <a:rPr kumimoji="1" lang="de-DE" altLang="ja-JP" sz="1600" noProof="0"/>
                        <a:t> </a:t>
                      </a:r>
                      <a:endParaRPr kumimoji="1" lang="de-DE" altLang="ja-JP" sz="1600" noProof="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56856900"/>
                  </a:ext>
                </a:extLst>
              </a:tr>
              <a:tr h="1064895">
                <a:tc>
                  <a:txBody>
                    <a:bodyPr/>
                    <a:lstStyle/>
                    <a:p>
                      <a:r>
                        <a:rPr kumimoji="1" lang="de-DE" altLang="ja-JP" sz="2000" dirty="0"/>
                        <a:t>sollen</a:t>
                      </a:r>
                      <a:endParaRPr kumimoji="1" lang="ja-JP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外的強制、規範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伝聞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推測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すべきである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と聞いている。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～のはずなのに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期待に反する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 dirty="0"/>
                        <a:t>Du</a:t>
                      </a:r>
                      <a:r>
                        <a:rPr kumimoji="1" lang="de-DE" altLang="ja-JP" sz="1600" baseline="0" noProof="0" dirty="0"/>
                        <a:t> </a:t>
                      </a:r>
                      <a:r>
                        <a:rPr kumimoji="1" lang="de-DE" altLang="ja-JP" sz="1600" noProof="0" dirty="0"/>
                        <a:t>sollst deinem</a:t>
                      </a:r>
                      <a:r>
                        <a:rPr kumimoji="1" lang="de-DE" altLang="ja-JP" sz="1600" baseline="0" noProof="0" dirty="0"/>
                        <a:t> Vater folgen</a:t>
                      </a:r>
                      <a:r>
                        <a:rPr kumimoji="1" lang="de-DE" altLang="ja-JP" sz="1600" noProof="0" dirty="0"/>
                        <a:t>.</a:t>
                      </a:r>
                    </a:p>
                    <a:p>
                      <a:r>
                        <a:rPr kumimoji="1" lang="de-DE" altLang="ja-JP" sz="1600" noProof="0" dirty="0"/>
                        <a:t>Sie soll voriges Jahr geheiratet haben.</a:t>
                      </a:r>
                    </a:p>
                    <a:p>
                      <a:r>
                        <a:rPr kumimoji="1" lang="de-DE" altLang="ja-JP" sz="1600" noProof="0" dirty="0"/>
                        <a:t>Das sollte</a:t>
                      </a:r>
                      <a:r>
                        <a:rPr kumimoji="1" lang="de-DE" altLang="ja-JP" sz="1600" baseline="0" noProof="0" dirty="0"/>
                        <a:t> schon lange erledigt sein, in Wirklichkeit ......</a:t>
                      </a:r>
                      <a:endParaRPr kumimoji="1" lang="de-DE" altLang="ja-JP" sz="1600" noProof="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3952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1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n-lt"/>
              </a:rPr>
              <a:t>話法の助動詞</a:t>
            </a:r>
            <a:endParaRPr lang="de-DE" dirty="0">
              <a:latin typeface="+mn-lt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252152"/>
              </p:ext>
            </p:extLst>
          </p:nvPr>
        </p:nvGraphicFramePr>
        <p:xfrm>
          <a:off x="681037" y="2126258"/>
          <a:ext cx="8717869" cy="35852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5341">
                  <a:extLst>
                    <a:ext uri="{9D8B030D-6E8A-4147-A177-3AD203B41FA5}">
                      <a16:colId xmlns:a16="http://schemas.microsoft.com/office/drawing/2014/main" val="1433188138"/>
                    </a:ext>
                  </a:extLst>
                </a:gridCol>
                <a:gridCol w="1501395">
                  <a:extLst>
                    <a:ext uri="{9D8B030D-6E8A-4147-A177-3AD203B41FA5}">
                      <a16:colId xmlns:a16="http://schemas.microsoft.com/office/drawing/2014/main" val="4244878018"/>
                    </a:ext>
                  </a:extLst>
                </a:gridCol>
                <a:gridCol w="3357262">
                  <a:extLst>
                    <a:ext uri="{9D8B030D-6E8A-4147-A177-3AD203B41FA5}">
                      <a16:colId xmlns:a16="http://schemas.microsoft.com/office/drawing/2014/main" val="196324681"/>
                    </a:ext>
                  </a:extLst>
                </a:gridCol>
                <a:gridCol w="2853871">
                  <a:extLst>
                    <a:ext uri="{9D8B030D-6E8A-4147-A177-3AD203B41FA5}">
                      <a16:colId xmlns:a16="http://schemas.microsoft.com/office/drawing/2014/main" val="3890960513"/>
                    </a:ext>
                  </a:extLst>
                </a:gridCol>
              </a:tblGrid>
              <a:tr h="1560195">
                <a:tc>
                  <a:txBody>
                    <a:bodyPr/>
                    <a:lstStyle/>
                    <a:p>
                      <a:r>
                        <a:rPr kumimoji="1" lang="de-DE" altLang="ja-JP" sz="2000" b="0" dirty="0"/>
                        <a:t>mögen</a:t>
                      </a:r>
                      <a:endParaRPr kumimoji="1" lang="ja-JP" altLang="en-US" sz="2000" b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話者の</a:t>
                      </a:r>
                      <a:r>
                        <a:rPr kumimoji="1" lang="ja-JP" altLang="de-DE" sz="1500" b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願望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想像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話者の願望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するのが好ましい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。望む</a:t>
                      </a:r>
                      <a:r>
                        <a:rPr kumimoji="1" lang="de-DE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願う）。</a:t>
                      </a:r>
                      <a:endParaRPr kumimoji="1" lang="en-US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接・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人称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丁寧な要請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かもしれない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が、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...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譲歩、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aber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に続く）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(vgl.)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ほしい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好きだ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de-DE" altLang="ja-JP" sz="1500" b="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vt</a:t>
                      </a:r>
                      <a:r>
                        <a:rPr kumimoji="1" lang="de-DE" altLang="ja-JP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600" b="0" noProof="0" dirty="0"/>
                        <a:t>Ich möchte morgen ins Kino</a:t>
                      </a:r>
                      <a:r>
                        <a:rPr kumimoji="1" lang="de-DE" altLang="ja-JP" sz="1600" b="0" baseline="0" noProof="0" dirty="0"/>
                        <a:t> gehen.</a:t>
                      </a:r>
                      <a:r>
                        <a:rPr kumimoji="1" lang="de-DE" altLang="ja-JP" sz="1600" b="0" noProof="0" dirty="0"/>
                        <a:t> Möge die Kraft bei dir sein.</a:t>
                      </a:r>
                    </a:p>
                    <a:p>
                      <a:r>
                        <a:rPr kumimoji="1" lang="de-DE" altLang="ja-JP" sz="1600" b="0" noProof="0" dirty="0"/>
                        <a:t>Sie möchten bitte um 14 Uhr wieder</a:t>
                      </a:r>
                      <a:r>
                        <a:rPr kumimoji="1" lang="de-DE" altLang="ja-JP" sz="1600" b="0" baseline="0" noProof="0" dirty="0"/>
                        <a:t> da sein.</a:t>
                      </a:r>
                      <a:endParaRPr kumimoji="1" lang="de-DE" altLang="ja-JP" sz="1600" b="0" noProof="0" dirty="0"/>
                    </a:p>
                    <a:p>
                      <a:r>
                        <a:rPr kumimoji="1" lang="de-DE" altLang="ja-JP" sz="1600" b="0" noProof="0" dirty="0"/>
                        <a:t>Es mag sein, dass</a:t>
                      </a:r>
                      <a:r>
                        <a:rPr kumimoji="1" lang="de-DE" altLang="ja-JP" sz="1600" b="0" baseline="0" noProof="0" dirty="0"/>
                        <a:t> er lügt</a:t>
                      </a:r>
                      <a:r>
                        <a:rPr kumimoji="1" lang="de-DE" altLang="ja-JP" sz="1600" b="0" noProof="0" dirty="0"/>
                        <a:t>.</a:t>
                      </a:r>
                    </a:p>
                    <a:p>
                      <a:r>
                        <a:rPr kumimoji="1" lang="de-DE" altLang="ja-JP" sz="1600" b="0" noProof="0" dirty="0"/>
                        <a:t>Ich möchte gerne ein Schnitzel.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63863754"/>
                  </a:ext>
                </a:extLst>
              </a:tr>
              <a:tr h="1560195">
                <a:tc>
                  <a:txBody>
                    <a:bodyPr/>
                    <a:lstStyle/>
                    <a:p>
                      <a:r>
                        <a:rPr kumimoji="1" lang="de-DE" altLang="ja-JP" sz="2000" noProof="0" dirty="0"/>
                        <a:t>wollen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話者の意欲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(2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人称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主張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人称で、話者の意図に反する。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～したい</a:t>
                      </a:r>
                      <a:r>
                        <a:rPr kumimoji="1" lang="de-DE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強い意志・決意</a:t>
                      </a:r>
                      <a:r>
                        <a:rPr kumimoji="1" lang="de-DE" altLang="ja-JP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de-DE" sz="15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de-DE" altLang="ja-JP" sz="15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～と言い張る。</a:t>
                      </a:r>
                      <a:endParaRPr kumimoji="1" lang="de-DE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否）</a:t>
                      </a:r>
                      <a:r>
                        <a:rPr kumimoji="1" lang="de-DE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しようとしない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(vgl.) 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ほしい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de-DE" altLang="ja-JP" sz="15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vt</a:t>
                      </a:r>
                      <a:r>
                        <a:rPr kumimoji="1" lang="ja-JP" altLang="de-DE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。</a:t>
                      </a:r>
                      <a:endParaRPr kumimoji="1" lang="en-US" altLang="ja-JP" sz="1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de-DE" altLang="ja-JP" sz="1600" noProof="0" dirty="0"/>
                        <a:t>Ich will die Karten sehen. Er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will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dich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gestern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gesehen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haben.</a:t>
                      </a:r>
                      <a:r>
                        <a:rPr kumimoji="1" lang="ja-JP" altLang="de-DE" sz="1600" noProof="0" dirty="0"/>
                        <a:t>　</a:t>
                      </a:r>
                      <a:r>
                        <a:rPr kumimoji="1" lang="de-DE" altLang="ja-JP" sz="1600" noProof="0" dirty="0"/>
                        <a:t>Die</a:t>
                      </a:r>
                      <a:r>
                        <a:rPr kumimoji="1" lang="ja-JP" altLang="de-DE" sz="1600" noProof="0" dirty="0"/>
                        <a:t> </a:t>
                      </a:r>
                      <a:r>
                        <a:rPr kumimoji="1" lang="de-DE" altLang="ja-JP" sz="1600" noProof="0" dirty="0"/>
                        <a:t>Tür will nicht öffnen. </a:t>
                      </a:r>
                    </a:p>
                    <a:p>
                      <a:endParaRPr kumimoji="1" lang="de-DE" altLang="ja-JP" sz="1600" noProof="0" dirty="0"/>
                    </a:p>
                    <a:p>
                      <a:r>
                        <a:rPr kumimoji="1" lang="de-DE" altLang="ja-JP" sz="1600" noProof="0" dirty="0"/>
                        <a:t>(vgl.) Ich will die Vase.</a:t>
                      </a:r>
                      <a:r>
                        <a:rPr kumimoji="1" lang="ja-JP" altLang="de-DE" sz="1600" noProof="0" dirty="0"/>
                        <a:t>　</a:t>
                      </a:r>
                      <a:endParaRPr kumimoji="1" lang="de-DE" altLang="ja-JP" sz="1600" noProof="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3608162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ja-JP" smtClean="0"/>
              <a:t>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7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dirty="0"/>
              <a:t>Wie spricht man das aus?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850534"/>
              </p:ext>
            </p:extLst>
          </p:nvPr>
        </p:nvGraphicFramePr>
        <p:xfrm>
          <a:off x="495300" y="1600200"/>
          <a:ext cx="89154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子音</a:t>
                      </a:r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 err="1"/>
                        <a:t>つの</a:t>
                      </a:r>
                      <a:r>
                        <a:rPr lang="ja-JP" altLang="en-US" sz="1800" dirty="0"/>
                        <a:t>場合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その前の母音は</a:t>
                      </a:r>
                      <a:r>
                        <a:rPr lang="ja-JP" altLang="de-DE" sz="1800" dirty="0"/>
                        <a:t>、</a:t>
                      </a:r>
                      <a:r>
                        <a:rPr lang="ja-JP" altLang="en-US" sz="1800" dirty="0"/>
                        <a:t>長母音</a:t>
                      </a:r>
                      <a:r>
                        <a:rPr lang="de-DE" altLang="ja-JP" sz="1800" dirty="0"/>
                        <a:t>:</a:t>
                      </a:r>
                      <a:r>
                        <a:rPr lang="ja-JP" altLang="de-DE" sz="1800" dirty="0"/>
                        <a:t>　</a:t>
                      </a:r>
                      <a:endParaRPr lang="en-US" altLang="ja-JP" sz="18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beten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子音</a:t>
                      </a:r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 err="1"/>
                        <a:t>つの</a:t>
                      </a:r>
                      <a:r>
                        <a:rPr lang="ja-JP" altLang="en-US" sz="1800" dirty="0"/>
                        <a:t>場合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その前の母音は、短母音</a:t>
                      </a:r>
                      <a:endParaRPr lang="de-DE" altLang="ja-JP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Betten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de-DE" sz="1800" dirty="0"/>
                        <a:t>母音＋</a:t>
                      </a:r>
                      <a:r>
                        <a:rPr lang="ja-JP" altLang="de-DE" sz="1800" dirty="0" err="1"/>
                        <a:t>ｈ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de-DE" sz="1800" dirty="0"/>
                        <a:t>長母音</a:t>
                      </a:r>
                      <a:endParaRPr lang="de-DE" altLang="ja-JP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mahlen, zahlen,</a:t>
                      </a:r>
                      <a:r>
                        <a:rPr lang="de-DE" baseline="0" noProof="0" dirty="0"/>
                        <a:t> </a:t>
                      </a:r>
                      <a:r>
                        <a:rPr lang="de-DE" noProof="0" dirty="0"/>
                        <a:t>fehlen</a:t>
                      </a:r>
                    </a:p>
                    <a:p>
                      <a:r>
                        <a:rPr lang="de-DE" noProof="0" dirty="0"/>
                        <a:t>Kohle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母音の繰り返し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長母音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noProof="0" dirty="0"/>
                        <a:t>See, Meer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２語以上の組み合わせ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語ごとに区切って考える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noProof="0" dirty="0"/>
                        <a:t>Flugzeug</a:t>
                      </a:r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34526"/>
              </p:ext>
            </p:extLst>
          </p:nvPr>
        </p:nvGraphicFramePr>
        <p:xfrm>
          <a:off x="495300" y="4840539"/>
          <a:ext cx="8418141" cy="165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1800" dirty="0"/>
                        <a:t>ß </a:t>
                      </a:r>
                      <a:r>
                        <a:rPr lang="en-US" altLang="ja-JP" sz="1800" dirty="0"/>
                        <a:t>/</a:t>
                      </a:r>
                      <a:r>
                        <a:rPr lang="en-US" altLang="ja-JP" sz="1800" dirty="0" err="1"/>
                        <a:t>sz</a:t>
                      </a:r>
                      <a:r>
                        <a:rPr lang="de-DE" altLang="ja-JP" sz="1800" dirty="0"/>
                        <a:t>(</a:t>
                      </a:r>
                      <a:r>
                        <a:rPr lang="ja-JP" altLang="en-US" sz="1800" dirty="0"/>
                        <a:t>新綴法で</a:t>
                      </a:r>
                      <a:r>
                        <a:rPr lang="de-DE" altLang="ja-JP" sz="1800" dirty="0"/>
                        <a:t>ß</a:t>
                      </a:r>
                      <a:r>
                        <a:rPr lang="ja-JP" altLang="en-US" sz="1800" dirty="0"/>
                        <a:t>が残ったもの）の前の母音　　　　　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長母音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sz="1800" noProof="0" dirty="0"/>
                        <a:t>Str</a:t>
                      </a:r>
                      <a:r>
                        <a:rPr lang="de-DE" altLang="ja-JP" sz="1800" u="sng" noProof="0" dirty="0"/>
                        <a:t>a</a:t>
                      </a:r>
                      <a:r>
                        <a:rPr lang="de-DE" altLang="ja-JP" sz="1800" noProof="0" dirty="0"/>
                        <a:t>ße, Spaß</a:t>
                      </a:r>
                    </a:p>
                    <a:p>
                      <a:endParaRPr lang="de-DE" noProof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/>
                        <a:t>語源の派生語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de-DE" sz="1800" dirty="0"/>
                        <a:t>語源の長母音をそのまま引きずる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Regen </a:t>
                      </a:r>
                      <a:r>
                        <a:rPr lang="de-DE" noProof="0" dirty="0">
                          <a:sym typeface="Wingdings" panose="05000000000000000000" pitchFamily="2" charset="2"/>
                        </a:rPr>
                        <a:t> regnen</a:t>
                      </a:r>
                    </a:p>
                    <a:p>
                      <a:r>
                        <a:rPr lang="de-DE" noProof="0" dirty="0">
                          <a:sym typeface="Wingdings" panose="05000000000000000000" pitchFamily="2" charset="2"/>
                        </a:rPr>
                        <a:t>regeln </a:t>
                      </a:r>
                      <a:r>
                        <a:rPr lang="de-DE" altLang="ja-JP" noProof="0" dirty="0">
                          <a:sym typeface="Wingdings" panose="05000000000000000000" pitchFamily="2" charset="2"/>
                        </a:rPr>
                        <a:t> Regler </a:t>
                      </a:r>
                      <a:endParaRPr lang="de-DE" noProof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369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536" y="332656"/>
            <a:ext cx="7726680" cy="849348"/>
          </a:xfrm>
        </p:spPr>
        <p:txBody>
          <a:bodyPr/>
          <a:lstStyle/>
          <a:p>
            <a:r>
              <a:rPr lang="de-DE" altLang="ja-JP" dirty="0"/>
              <a:t>Einladung</a:t>
            </a:r>
            <a:r>
              <a:rPr lang="ja-JP" altLang="en-US" dirty="0"/>
              <a:t> </a:t>
            </a:r>
            <a:r>
              <a:rPr lang="en-US" altLang="ja-JP" dirty="0"/>
              <a:t>II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2560" y="1988840"/>
            <a:ext cx="7811262" cy="2924444"/>
          </a:xfrm>
        </p:spPr>
        <p:txBody>
          <a:bodyPr/>
          <a:lstStyle/>
          <a:p>
            <a:pPr marL="37148" indent="0">
              <a:buNone/>
            </a:pPr>
            <a:r>
              <a:rPr lang="en-US" altLang="ja-JP" dirty="0"/>
              <a:t>A: </a:t>
            </a:r>
            <a:r>
              <a:rPr lang="de-DE" altLang="ja-JP" sz="2400" dirty="0"/>
              <a:t>Kannst</a:t>
            </a:r>
            <a:r>
              <a:rPr lang="ja-JP" altLang="en-US" sz="2400" dirty="0"/>
              <a:t> </a:t>
            </a:r>
            <a:r>
              <a:rPr lang="en-US" altLang="ja-JP" sz="2400" dirty="0"/>
              <a:t>du</a:t>
            </a:r>
            <a:r>
              <a:rPr lang="ja-JP" altLang="en-US" sz="2400" dirty="0"/>
              <a:t> </a:t>
            </a:r>
            <a:r>
              <a:rPr lang="de-DE" altLang="ja-JP" sz="2400" dirty="0"/>
              <a:t>zu meiner Geburtstagsparty kommen?</a:t>
            </a:r>
          </a:p>
          <a:p>
            <a:pPr marL="37148" indent="0">
              <a:buNone/>
            </a:pPr>
            <a:r>
              <a:rPr lang="de-DE" altLang="ja-JP" sz="2400" dirty="0"/>
              <a:t>B: Ja, gern. Wann ist das?</a:t>
            </a:r>
          </a:p>
          <a:p>
            <a:pPr marL="37148" indent="0">
              <a:buNone/>
            </a:pPr>
            <a:r>
              <a:rPr lang="de-DE" altLang="ja-JP" sz="2400" dirty="0"/>
              <a:t>A: Am 30. Oktober. Daniel kommt auch!</a:t>
            </a:r>
          </a:p>
          <a:p>
            <a:pPr marL="37148" indent="0">
              <a:buNone/>
            </a:pPr>
            <a:r>
              <a:rPr lang="de-DE" altLang="ja-JP" sz="2400" dirty="0"/>
              <a:t>B: Super, ich freue mich darauf.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ja-JP" dirty="0"/>
              <a:t>Schade, da muss ich im Labor arbeiten. </a:t>
            </a:r>
          </a:p>
          <a:p>
            <a:pPr marL="808038" lvl="1" indent="-342900">
              <a:buFont typeface="Wingdings" panose="05000000000000000000" pitchFamily="2" charset="2"/>
              <a:buChar char="Ø"/>
            </a:pPr>
            <a:r>
              <a:rPr lang="de-DE" altLang="ja-JP" dirty="0"/>
              <a:t>Trotzdem vielen Dank für die Einladung und </a:t>
            </a:r>
          </a:p>
          <a:p>
            <a:pPr marL="722313" lvl="1" indent="0">
              <a:buNone/>
            </a:pPr>
            <a:r>
              <a:rPr lang="de-DE" altLang="ja-JP" dirty="0"/>
              <a:t>alles Gute zum Geburtstag!</a:t>
            </a:r>
          </a:p>
          <a:p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Kannst du Rad fahren? Ja, </a:t>
            </a:r>
            <a:r>
              <a:rPr lang="en-US" dirty="0"/>
              <a:t>i</a:t>
            </a:r>
            <a:r>
              <a:rPr lang="de-DE" dirty="0" err="1"/>
              <a:t>ch</a:t>
            </a:r>
            <a:r>
              <a:rPr lang="de-DE" dirty="0"/>
              <a:t> kann...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105400"/>
          </a:xfrm>
        </p:spPr>
        <p:txBody>
          <a:bodyPr/>
          <a:lstStyle/>
          <a:p>
            <a:r>
              <a:rPr lang="de-DE" dirty="0"/>
              <a:t>Walzer tanzen?</a:t>
            </a:r>
          </a:p>
          <a:p>
            <a:r>
              <a:rPr lang="de-DE" dirty="0"/>
              <a:t>auf Deutsch singen?</a:t>
            </a:r>
          </a:p>
          <a:p>
            <a:r>
              <a:rPr lang="de-DE" dirty="0"/>
              <a:t>einen Kuchen backen?</a:t>
            </a:r>
          </a:p>
          <a:p>
            <a:r>
              <a:rPr lang="de-DE"/>
              <a:t>Geige </a:t>
            </a:r>
            <a:r>
              <a:rPr lang="de-DE" dirty="0"/>
              <a:t>spielen?</a:t>
            </a:r>
          </a:p>
          <a:p>
            <a:r>
              <a:rPr lang="de-DE" dirty="0"/>
              <a:t>heute um 15 Uhr zu mir kommen?</a:t>
            </a:r>
          </a:p>
          <a:p>
            <a:r>
              <a:rPr lang="de-DE" dirty="0"/>
              <a:t>nächstes Jahr mit mir in Deutschland studieren? </a:t>
            </a:r>
          </a:p>
          <a:p>
            <a:pPr lvl="1"/>
            <a:r>
              <a:rPr lang="de-DE" dirty="0"/>
              <a:t>Ja, ich kann....... </a:t>
            </a:r>
          </a:p>
          <a:p>
            <a:pPr lvl="1"/>
            <a:r>
              <a:rPr lang="de-DE" dirty="0"/>
              <a:t>Nein, ich kann leider nicht.</a:t>
            </a:r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100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Muss ich das wirklich allein tun?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1756792"/>
          </a:xfrm>
        </p:spPr>
        <p:txBody>
          <a:bodyPr/>
          <a:lstStyle/>
          <a:p>
            <a:r>
              <a:rPr lang="de-DE" dirty="0"/>
              <a:t>wirklich mein Zimmer aufräumen?</a:t>
            </a:r>
          </a:p>
          <a:p>
            <a:r>
              <a:rPr lang="de-DE" dirty="0"/>
              <a:t>unbedingt vor 23 Uhr zu Hause sein?</a:t>
            </a:r>
          </a:p>
          <a:p>
            <a:r>
              <a:rPr lang="de-DE" altLang="ja-JP" dirty="0"/>
              <a:t>all diese Bücher lesen?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72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520" y="3717032"/>
            <a:ext cx="88569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666699"/>
                </a:solidFill>
                <a:latin typeface="+mj-lt"/>
              </a:rPr>
              <a:t>Soll ich dir helfen?			Ja, bitte. Danke!</a:t>
            </a:r>
          </a:p>
          <a:p>
            <a:endParaRPr lang="de-DE" sz="2000" dirty="0">
              <a:solidFill>
                <a:srgbClr val="666699"/>
              </a:solidFill>
              <a:latin typeface="+mj-lt"/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latin typeface="+mn-lt"/>
              </a:rPr>
              <a:t>dir eine Hilfe holen?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latin typeface="+mn-lt"/>
              </a:rPr>
              <a:t>die Polizei rufen?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latin typeface="+mn-lt"/>
              </a:rPr>
              <a:t>auf das Baby aufpassen?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de-DE" sz="2400" dirty="0">
              <a:solidFill>
                <a:srgbClr val="66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4470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Willst du </a:t>
            </a:r>
            <a:r>
              <a:rPr lang="de-DE" dirty="0"/>
              <a:t>mich heiraten?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wirklich aufhören, zu arbeiten? </a:t>
            </a:r>
          </a:p>
          <a:p>
            <a:r>
              <a:rPr lang="de-DE" dirty="0"/>
              <a:t>, dass ich gehe?</a:t>
            </a:r>
          </a:p>
          <a:p>
            <a:r>
              <a:rPr lang="de-DE" dirty="0"/>
              <a:t>, dass er an deiner Stelle nach Deutschland geht?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Möchtest(Magst) du </a:t>
            </a:r>
            <a:r>
              <a:rPr lang="de-DE" dirty="0"/>
              <a:t>noch eine Tasse Kaffee?</a:t>
            </a:r>
          </a:p>
          <a:p>
            <a:r>
              <a:rPr lang="de-DE" dirty="0"/>
              <a:t>morgen mit uns ans Meer fahren?</a:t>
            </a:r>
          </a:p>
          <a:p>
            <a:r>
              <a:rPr lang="de-DE" dirty="0"/>
              <a:t>mit mir ins Kino?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53473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9282236" cy="1139825"/>
          </a:xfrm>
        </p:spPr>
        <p:txBody>
          <a:bodyPr/>
          <a:lstStyle/>
          <a:p>
            <a:r>
              <a:rPr lang="de-DE" dirty="0"/>
              <a:t>Darf ich heute später nach Hause kommen?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morgen mit dir in die Stadt fahren?</a:t>
            </a:r>
          </a:p>
          <a:p>
            <a:r>
              <a:rPr lang="de-DE" dirty="0"/>
              <a:t>am Vormittag zu Hause ausschlafen.</a:t>
            </a:r>
          </a:p>
          <a:p>
            <a:r>
              <a:rPr lang="de-DE" dirty="0"/>
              <a:t>jetzt gleich ins Bett gehen, ohne zu duschen?</a:t>
            </a:r>
          </a:p>
          <a:p>
            <a:r>
              <a:rPr lang="de-DE" dirty="0"/>
              <a:t>In den nächsten Sommerferien in die USA fliegen 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Nein, du darfst nicht (muss ..... machen) 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73080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7" y="544711"/>
            <a:ext cx="8543925" cy="744240"/>
          </a:xfrm>
        </p:spPr>
        <p:txBody>
          <a:bodyPr/>
          <a:lstStyle/>
          <a:p>
            <a:r>
              <a:rPr lang="ja-JP" altLang="de-DE" dirty="0">
                <a:latin typeface="+mn-lt"/>
              </a:rPr>
              <a:t>否定形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99512"/>
              </p:ext>
            </p:extLst>
          </p:nvPr>
        </p:nvGraphicFramePr>
        <p:xfrm>
          <a:off x="1108530" y="1784575"/>
          <a:ext cx="8116433" cy="421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50">
                  <a:extLst>
                    <a:ext uri="{9D8B030D-6E8A-4147-A177-3AD203B41FA5}">
                      <a16:colId xmlns:a16="http://schemas.microsoft.com/office/drawing/2014/main" val="348068201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4583795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073344986"/>
                    </a:ext>
                  </a:extLst>
                </a:gridCol>
                <a:gridCol w="2903811">
                  <a:extLst>
                    <a:ext uri="{9D8B030D-6E8A-4147-A177-3AD203B41FA5}">
                      <a16:colId xmlns:a16="http://schemas.microsoft.com/office/drawing/2014/main" val="2654861689"/>
                    </a:ext>
                  </a:extLst>
                </a:gridCol>
              </a:tblGrid>
              <a:tr h="371501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66279808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不定冠詞単数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Kein*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Dort</a:t>
                      </a:r>
                      <a:r>
                        <a:rPr lang="de-DE" sz="1500" baseline="0" dirty="0"/>
                        <a:t> stand </a:t>
                      </a:r>
                      <a:r>
                        <a:rPr lang="de-DE" sz="1500" u="sng" baseline="0" dirty="0"/>
                        <a:t>ein</a:t>
                      </a:r>
                      <a:r>
                        <a:rPr lang="de-DE" sz="1500" baseline="0" dirty="0"/>
                        <a:t> Hund.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Dort stand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kein </a:t>
                      </a:r>
                      <a:r>
                        <a:rPr lang="de-DE" sz="1500" dirty="0"/>
                        <a:t>Hund.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73704027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不定冠詞複数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Keine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Es gab </a:t>
                      </a:r>
                      <a:r>
                        <a:rPr lang="de-DE" sz="1500" u="sng" dirty="0"/>
                        <a:t>Fehler</a:t>
                      </a:r>
                      <a:r>
                        <a:rPr lang="de-DE" sz="1500" dirty="0"/>
                        <a:t> im</a:t>
                      </a:r>
                      <a:r>
                        <a:rPr lang="de-DE" sz="1500" baseline="0" dirty="0"/>
                        <a:t> Aufsatz.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Es gab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keine</a:t>
                      </a:r>
                      <a:r>
                        <a:rPr lang="de-DE" sz="1500" dirty="0"/>
                        <a:t> Fehler</a:t>
                      </a:r>
                      <a:r>
                        <a:rPr lang="de-DE" sz="1500" baseline="0" dirty="0"/>
                        <a:t> im Aufsatz.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854887592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</a:t>
                      </a:r>
                      <a:endParaRPr lang="de-DE" altLang="ja-JP" sz="1500" dirty="0"/>
                    </a:p>
                    <a:p>
                      <a:r>
                        <a:rPr lang="ja-JP" altLang="de-DE" sz="1500" dirty="0"/>
                        <a:t>代名詞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Niemand*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/>
                        <a:t>Jemand</a:t>
                      </a:r>
                      <a:r>
                        <a:rPr lang="de-DE" sz="1500" dirty="0"/>
                        <a:t> steht vor dem Haus.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Niemand</a:t>
                      </a:r>
                      <a:r>
                        <a:rPr lang="de-DE" sz="1500" dirty="0"/>
                        <a:t> steht</a:t>
                      </a:r>
                      <a:r>
                        <a:rPr lang="de-DE" sz="1500" baseline="0" dirty="0"/>
                        <a:t> vor dem Haus.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39801916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不定副詞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Niemals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Hast</a:t>
                      </a:r>
                      <a:r>
                        <a:rPr lang="de-DE" sz="1500" baseline="0" dirty="0"/>
                        <a:t> du </a:t>
                      </a:r>
                      <a:r>
                        <a:rPr lang="de-DE" sz="1500" u="sng" baseline="0" dirty="0"/>
                        <a:t>jemals</a:t>
                      </a:r>
                      <a:r>
                        <a:rPr lang="de-DE" sz="1500" baseline="0" dirty="0"/>
                        <a:t> ernsthaft an deiner Zukunft gedacht?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Du hast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niemals</a:t>
                      </a:r>
                      <a:r>
                        <a:rPr lang="de-DE" sz="1500" dirty="0"/>
                        <a:t> ernsthaft an deiner Zukunft</a:t>
                      </a:r>
                      <a:r>
                        <a:rPr lang="de-DE" sz="1500" baseline="0" dirty="0"/>
                        <a:t> gedacht.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772916882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en-US" sz="1500" dirty="0"/>
                        <a:t>不</a:t>
                      </a:r>
                      <a:r>
                        <a:rPr lang="ja-JP" altLang="de-DE" sz="1500" dirty="0"/>
                        <a:t>可算</a:t>
                      </a:r>
                      <a:endParaRPr lang="de-DE" altLang="ja-JP" sz="1500" dirty="0"/>
                    </a:p>
                    <a:p>
                      <a:r>
                        <a:rPr lang="ja-JP" altLang="de-DE" sz="1500" dirty="0"/>
                        <a:t>名詞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Kein*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Wir trinken heute</a:t>
                      </a:r>
                      <a:r>
                        <a:rPr lang="de-DE" sz="1500" baseline="0" dirty="0"/>
                        <a:t> </a:t>
                      </a:r>
                      <a:r>
                        <a:rPr lang="de-DE" sz="1500" u="sng" baseline="0" dirty="0"/>
                        <a:t>Wein</a:t>
                      </a:r>
                      <a:r>
                        <a:rPr lang="de-DE" sz="1500" baseline="0" dirty="0"/>
                        <a:t>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Wir trinken heute </a:t>
                      </a:r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keinen </a:t>
                      </a:r>
                      <a:r>
                        <a:rPr lang="de-DE" sz="1500" dirty="0"/>
                        <a:t>Wein.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4586915"/>
                  </a:ext>
                </a:extLst>
              </a:tr>
              <a:tr h="641221">
                <a:tc>
                  <a:txBody>
                    <a:bodyPr/>
                    <a:lstStyle/>
                    <a:p>
                      <a:r>
                        <a:rPr lang="ja-JP" altLang="de-DE" sz="1500" dirty="0"/>
                        <a:t>定冠詞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+ nicht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/>
                        <a:t>Der</a:t>
                      </a:r>
                      <a:r>
                        <a:rPr lang="de-DE" sz="1500" dirty="0"/>
                        <a:t> Mann sprich</a:t>
                      </a:r>
                      <a:r>
                        <a:rPr lang="de-DE" sz="1500" baseline="0" dirty="0"/>
                        <a:t> von seinem Leben.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de-DE" sz="1500" u="sng" dirty="0">
                          <a:solidFill>
                            <a:schemeClr val="tx1"/>
                          </a:solidFill>
                        </a:rPr>
                        <a:t>Nicht</a:t>
                      </a:r>
                      <a:r>
                        <a:rPr lang="de-DE" sz="1500" dirty="0">
                          <a:solidFill>
                            <a:srgbClr val="666699"/>
                          </a:solidFill>
                        </a:rPr>
                        <a:t> </a:t>
                      </a:r>
                      <a:r>
                        <a:rPr lang="de-DE" sz="1500" dirty="0"/>
                        <a:t>der Mann</a:t>
                      </a:r>
                      <a:r>
                        <a:rPr lang="ja-JP" altLang="en-US" sz="1500" baseline="0" dirty="0"/>
                        <a:t> </a:t>
                      </a:r>
                      <a:r>
                        <a:rPr lang="en-US" altLang="ja-JP" sz="1500" baseline="0" dirty="0"/>
                        <a:t>hat </a:t>
                      </a:r>
                      <a:r>
                        <a:rPr lang="de-DE" sz="1500" baseline="0" dirty="0"/>
                        <a:t>von seinem Leben gesprochen.</a:t>
                      </a:r>
                      <a:endParaRPr lang="de-DE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2007624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80592" y="62484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＊格変化する</a:t>
            </a:r>
            <a:endParaRPr kumimoji="1" lang="de-DE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24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glaube, ich habe Hunger.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928961"/>
              </p:ext>
            </p:extLst>
          </p:nvPr>
        </p:nvGraphicFramePr>
        <p:xfrm>
          <a:off x="486107" y="1620536"/>
          <a:ext cx="913822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60">
                  <a:extLst>
                    <a:ext uri="{9D8B030D-6E8A-4147-A177-3AD203B41FA5}">
                      <a16:colId xmlns:a16="http://schemas.microsoft.com/office/drawing/2014/main" val="3156035159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06584293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884371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84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Ich</a:t>
                      </a:r>
                      <a:r>
                        <a:rPr lang="de-DE" baseline="0" dirty="0"/>
                        <a:t> glaube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Ich habe Hunger.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(,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dass ich Hunger habe)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7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Ich denke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Ich bin zu müde.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(,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dass ich zu</a:t>
                      </a:r>
                      <a:r>
                        <a:rPr lang="de-DE" baseline="0" dirty="0"/>
                        <a:t> müde bin)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5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Ich meine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diese These ist falsch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, dass diese These falsch ist.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1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Ich vermute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, dass er schon weggefahren ist.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Ich nehme an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, dass er das</a:t>
                      </a:r>
                      <a:r>
                        <a:rPr lang="de-DE" baseline="0" dirty="0"/>
                        <a:t> akzeptieren wird.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8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Ich zweifle daran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, dass das funktionieren</a:t>
                      </a:r>
                      <a:r>
                        <a:rPr lang="de-DE" baseline="0" dirty="0"/>
                        <a:t> würde.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7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Ich bin dafür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für die Umwelt etwas zu tun.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, dass wir für die Umwelt</a:t>
                      </a:r>
                      <a:r>
                        <a:rPr lang="de-DE" baseline="0" dirty="0"/>
                        <a:t> etwas tun.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1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Ich bin der Meinung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, dass dieses</a:t>
                      </a:r>
                      <a:r>
                        <a:rPr lang="de-DE" baseline="0" dirty="0"/>
                        <a:t> Gesetz abgeschafft werden soll.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38066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76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716" y="54965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daran </a:t>
            </a:r>
            <a:r>
              <a:rPr lang="de-DE" altLang="ja-JP" dirty="0"/>
              <a:t>=</a:t>
            </a:r>
            <a:r>
              <a:rPr lang="ja-JP" altLang="de-DE" dirty="0"/>
              <a:t>　</a:t>
            </a:r>
            <a:r>
              <a:rPr lang="de-DE" altLang="ja-JP" dirty="0"/>
              <a:t>an + es</a:t>
            </a:r>
          </a:p>
          <a:p>
            <a:r>
              <a:rPr lang="de-DE" dirty="0"/>
              <a:t>dafür  =   für </a:t>
            </a:r>
            <a:r>
              <a:rPr lang="de-DE" altLang="ja-JP" dirty="0"/>
              <a:t>+</a:t>
            </a:r>
            <a:r>
              <a:rPr lang="ja-JP" altLang="de-DE" dirty="0"/>
              <a:t> </a:t>
            </a:r>
            <a:r>
              <a:rPr lang="de-DE" altLang="ja-JP" dirty="0"/>
              <a:t>es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8604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>
                <a:latin typeface="+mn-lt"/>
              </a:rPr>
              <a:t>Konjunktiv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II</a:t>
            </a:r>
            <a:r>
              <a:rPr kumimoji="1" lang="ja-JP" altLang="en-US" dirty="0">
                <a:latin typeface="+mn-lt"/>
              </a:rPr>
              <a:t> 接続法</a:t>
            </a:r>
            <a:r>
              <a:rPr kumimoji="1" lang="en-US" altLang="ja-JP" dirty="0">
                <a:latin typeface="+mn-lt"/>
              </a:rPr>
              <a:t>II</a:t>
            </a:r>
            <a:r>
              <a:rPr kumimoji="1" lang="ja-JP" altLang="en-US" dirty="0">
                <a:latin typeface="+mn-lt"/>
              </a:rPr>
              <a:t>式</a:t>
            </a:r>
            <a:endParaRPr kumimoji="1" lang="de-DE" dirty="0">
              <a:latin typeface="+mn-lt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139826"/>
              </p:ext>
            </p:extLst>
          </p:nvPr>
        </p:nvGraphicFramePr>
        <p:xfrm>
          <a:off x="495300" y="2270760"/>
          <a:ext cx="8915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19052760"/>
                    </a:ext>
                  </a:extLst>
                </a:gridCol>
                <a:gridCol w="2585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Indikativ</a:t>
                      </a:r>
                    </a:p>
                    <a:p>
                      <a:r>
                        <a:rPr lang="de-DE"/>
                        <a:t>Präsens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Indikativ</a:t>
                      </a:r>
                    </a:p>
                    <a:p>
                      <a:r>
                        <a:rPr lang="de-DE"/>
                        <a:t>Vergangenheit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Konjunktiv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haben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habe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hatte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hätte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war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wäre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werden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werde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wurde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würde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r>
                        <a:rPr lang="de-DE" dirty="0" err="1"/>
                        <a:t>önnen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kann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konnte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könnte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dürfen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darf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durfte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dürfte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ja-JP" dirty="0"/>
                        <a:t>müssen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musste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müsste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soll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sollte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sollte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mögen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mochte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möchte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0970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582416"/>
            <a:ext cx="8543925" cy="735210"/>
          </a:xfrm>
        </p:spPr>
        <p:txBody>
          <a:bodyPr/>
          <a:lstStyle/>
          <a:p>
            <a:r>
              <a:rPr lang="ja-JP" altLang="en-US" dirty="0">
                <a:latin typeface="+mn-lt"/>
              </a:rPr>
              <a:t>日常会話で使う接続法</a:t>
            </a:r>
            <a:r>
              <a:rPr lang="ja-JP" altLang="de-DE" dirty="0">
                <a:latin typeface="+mn-lt"/>
              </a:rPr>
              <a:t>第</a:t>
            </a:r>
            <a:r>
              <a:rPr lang="de-DE" altLang="ja-JP" dirty="0">
                <a:latin typeface="+mn-lt"/>
              </a:rPr>
              <a:t>Ⅱ</a:t>
            </a:r>
            <a:r>
              <a:rPr lang="ja-JP" altLang="de-DE" dirty="0">
                <a:latin typeface="+mn-lt"/>
              </a:rPr>
              <a:t>式</a:t>
            </a:r>
            <a:endParaRPr kumimoji="1"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536" y="1772816"/>
            <a:ext cx="7811262" cy="5085184"/>
          </a:xfrm>
        </p:spPr>
        <p:txBody>
          <a:bodyPr>
            <a:normAutofit fontScale="47500" lnSpcReduction="20000"/>
          </a:bodyPr>
          <a:lstStyle/>
          <a:p>
            <a:pPr marL="371475" indent="-371475">
              <a:buFont typeface="+mj-lt"/>
              <a:buAutoNum type="arabicPeriod"/>
            </a:pPr>
            <a:r>
              <a:rPr lang="ja-JP" altLang="en-US" sz="4144" dirty="0">
                <a:ea typeface="Meiryo UI" panose="020B0604030504040204" pitchFamily="50" charset="-128"/>
                <a:cs typeface="Arial Unicode MS" panose="020B0604020202020204" pitchFamily="50" charset="-128"/>
              </a:rPr>
              <a:t>丁寧で控えめな表現</a:t>
            </a:r>
            <a:endParaRPr lang="en-US" altLang="ja-JP" sz="4144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marL="371475" lvl="1" indent="0">
              <a:buNone/>
            </a:pPr>
            <a:r>
              <a:rPr lang="en-US" altLang="ja-JP" sz="3088" dirty="0">
                <a:ea typeface="Meiryo UI" panose="020B0604030504040204" pitchFamily="50" charset="-128"/>
              </a:rPr>
              <a:t>A:</a:t>
            </a:r>
            <a:r>
              <a:rPr lang="ja-JP" altLang="en-US" sz="3413" dirty="0">
                <a:ea typeface="Meiryo UI" panose="020B0604030504040204" pitchFamily="50" charset="-128"/>
                <a:cs typeface="Arial Unicode MS" panose="020B0604020202020204" pitchFamily="50" charset="-128"/>
              </a:rPr>
              <a:t>自分のしたいこと</a:t>
            </a:r>
            <a:r>
              <a:rPr lang="ja-JP" altLang="de-DE" sz="3413" dirty="0">
                <a:ea typeface="Meiryo UI" panose="020B0604030504040204" pitchFamily="50" charset="-128"/>
                <a:cs typeface="Arial Unicode MS" panose="020B0604020202020204" pitchFamily="50" charset="-128"/>
              </a:rPr>
              <a:t>（謙遜）</a:t>
            </a:r>
            <a:endParaRPr lang="en-US" altLang="ja-JP" sz="3413" dirty="0">
              <a:ea typeface="Meiryo UI" panose="020B0604030504040204" pitchFamily="50" charset="-128"/>
            </a:endParaRPr>
          </a:p>
          <a:p>
            <a:pPr lvl="1"/>
            <a:r>
              <a:rPr kumimoji="1" lang="de-DE" altLang="ja-JP" sz="3575" dirty="0">
                <a:ea typeface="Meiryo UI" panose="020B0604030504040204" pitchFamily="50" charset="-128"/>
              </a:rPr>
              <a:t>Ich </a:t>
            </a:r>
            <a:r>
              <a:rPr kumimoji="1"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möchte</a:t>
            </a:r>
            <a:r>
              <a:rPr kumimoji="1" lang="de-DE" altLang="ja-JP" sz="3575" dirty="0">
                <a:ea typeface="Meiryo UI" panose="020B0604030504040204" pitchFamily="50" charset="-128"/>
              </a:rPr>
              <a:t> </a:t>
            </a:r>
            <a:r>
              <a:rPr lang="en-US" altLang="ja-JP" sz="3575" dirty="0" err="1">
                <a:ea typeface="Meiryo UI" panose="020B0604030504040204" pitchFamily="50" charset="-128"/>
              </a:rPr>
              <a:t>gern</a:t>
            </a:r>
            <a:r>
              <a:rPr lang="en-US" altLang="ja-JP" sz="3575" dirty="0">
                <a:ea typeface="Meiryo UI" panose="020B0604030504040204" pitchFamily="50" charset="-128"/>
              </a:rPr>
              <a:t> ins Kino </a:t>
            </a:r>
            <a:r>
              <a:rPr lang="en-US" altLang="ja-JP" sz="3575" dirty="0" err="1">
                <a:ea typeface="Meiryo UI" panose="020B0604030504040204" pitchFamily="50" charset="-128"/>
              </a:rPr>
              <a:t>gehen</a:t>
            </a:r>
            <a:r>
              <a:rPr lang="en-US" altLang="ja-JP" sz="3575" dirty="0">
                <a:ea typeface="Meiryo UI" panose="020B0604030504040204" pitchFamily="50" charset="-128"/>
              </a:rPr>
              <a:t>.</a:t>
            </a:r>
            <a:endParaRPr kumimoji="1" lang="de-DE" altLang="ja-JP" sz="3088" dirty="0">
              <a:ea typeface="Meiryo UI" panose="020B0604030504040204" pitchFamily="50" charset="-128"/>
            </a:endParaRPr>
          </a:p>
          <a:p>
            <a:pPr lvl="1"/>
            <a:r>
              <a:rPr kumimoji="1" lang="de-DE" altLang="ja-JP" sz="3575" dirty="0">
                <a:ea typeface="Meiryo UI" panose="020B0604030504040204" pitchFamily="50" charset="-128"/>
              </a:rPr>
              <a:t>Ich </a:t>
            </a:r>
            <a:r>
              <a:rPr kumimoji="1"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hätte </a:t>
            </a:r>
            <a:r>
              <a:rPr kumimoji="1" lang="de-DE" altLang="ja-JP" sz="3575" dirty="0">
                <a:ea typeface="Meiryo UI" panose="020B0604030504040204" pitchFamily="50" charset="-128"/>
              </a:rPr>
              <a:t>gern ein Glas Weißwein.</a:t>
            </a:r>
            <a:endParaRPr lang="de-DE" sz="3575" dirty="0">
              <a:ea typeface="Meiryo UI" panose="020B0604030504040204" pitchFamily="50" charset="-128"/>
            </a:endParaRPr>
          </a:p>
          <a:p>
            <a:pPr lvl="1"/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An deiner Stelle würde </a:t>
            </a:r>
            <a:r>
              <a:rPr lang="de-DE" sz="3575" dirty="0">
                <a:ea typeface="Meiryo UI" panose="020B0604030504040204" pitchFamily="50" charset="-128"/>
              </a:rPr>
              <a:t>ich das ihm schon sagen.</a:t>
            </a:r>
          </a:p>
          <a:p>
            <a:pPr lvl="1"/>
            <a:r>
              <a:rPr lang="de-DE" sz="3413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Dürfte</a:t>
            </a:r>
            <a:r>
              <a:rPr lang="de-DE" sz="3413" dirty="0">
                <a:ea typeface="Meiryo UI" panose="020B0604030504040204" pitchFamily="50" charset="-128"/>
              </a:rPr>
              <a:t> ich kurz die Toilette benutzen?</a:t>
            </a:r>
          </a:p>
          <a:p>
            <a:pPr lvl="1"/>
            <a:endParaRPr lang="de-DE" sz="3088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en-US" altLang="ja-JP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B: </a:t>
            </a:r>
            <a:r>
              <a:rPr lang="ja-JP" altLang="en-US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相手に頼む</a:t>
            </a:r>
            <a:r>
              <a:rPr lang="en-US" altLang="ja-JP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/</a:t>
            </a:r>
            <a:r>
              <a:rPr lang="ja-JP" altLang="en-US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尋ねること</a:t>
            </a:r>
            <a:endParaRPr lang="en-US" altLang="ja-JP" sz="3656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Könntest </a:t>
            </a:r>
            <a:r>
              <a:rPr lang="de-DE" altLang="ja-JP" sz="3575" dirty="0">
                <a:ea typeface="Meiryo UI" panose="020B0604030504040204" pitchFamily="50" charset="-128"/>
              </a:rPr>
              <a:t>du mir bitte das Salz geben?</a:t>
            </a:r>
          </a:p>
          <a:p>
            <a:pPr lvl="1"/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Würden</a:t>
            </a:r>
            <a:r>
              <a:rPr lang="de-DE" altLang="ja-JP" sz="3575" dirty="0">
                <a:ea typeface="Meiryo UI" panose="020B0604030504040204" pitchFamily="50" charset="-128"/>
              </a:rPr>
              <a:t> Sie mir einen Rat geben? </a:t>
            </a:r>
          </a:p>
          <a:p>
            <a:pPr lvl="1"/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Hätten </a:t>
            </a:r>
            <a:r>
              <a:rPr lang="de-DE" altLang="ja-JP" sz="3575" dirty="0">
                <a:ea typeface="Meiryo UI" panose="020B0604030504040204" pitchFamily="50" charset="-128"/>
              </a:rPr>
              <a:t>Sie am Freitag Zeit für mich?</a:t>
            </a:r>
          </a:p>
          <a:p>
            <a:pPr lvl="1"/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Möchten</a:t>
            </a:r>
            <a:r>
              <a:rPr lang="de-DE" sz="3575" dirty="0">
                <a:ea typeface="Meiryo UI" panose="020B0604030504040204" pitchFamily="50" charset="-128"/>
              </a:rPr>
              <a:t> Sie etwas Brot dazu?</a:t>
            </a:r>
          </a:p>
          <a:p>
            <a:pPr marL="371475" lvl="1" indent="0">
              <a:buNone/>
            </a:pPr>
            <a:endParaRPr lang="de-DE" sz="3575" dirty="0">
              <a:ea typeface="Meiryo UI" panose="020B0604030504040204" pitchFamily="50" charset="-128"/>
            </a:endParaRPr>
          </a:p>
          <a:p>
            <a:pPr marL="371475" lvl="1" indent="0">
              <a:buNone/>
            </a:pPr>
            <a:r>
              <a:rPr lang="de-DE" sz="3575" dirty="0">
                <a:ea typeface="Meiryo UI" panose="020B0604030504040204" pitchFamily="50" charset="-128"/>
              </a:rPr>
              <a:t>C: </a:t>
            </a:r>
            <a:r>
              <a:rPr lang="ja-JP" altLang="de-DE" sz="3575" dirty="0">
                <a:ea typeface="Meiryo UI" panose="020B0604030504040204" pitchFamily="50" charset="-128"/>
              </a:rPr>
              <a:t>相手への</a:t>
            </a:r>
            <a:r>
              <a:rPr lang="de-DE" altLang="ja-JP" sz="3575" dirty="0">
                <a:ea typeface="Meiryo UI" panose="020B0604030504040204" pitchFamily="50" charset="-128"/>
              </a:rPr>
              <a:t>(</a:t>
            </a:r>
            <a:r>
              <a:rPr lang="ja-JP" altLang="de-DE" sz="3575" dirty="0">
                <a:ea typeface="Meiryo UI" panose="020B0604030504040204" pitchFamily="50" charset="-128"/>
              </a:rPr>
              <a:t>穏やかな</a:t>
            </a:r>
            <a:r>
              <a:rPr lang="de-DE" altLang="ja-JP" sz="3575" dirty="0">
                <a:ea typeface="Meiryo UI" panose="020B0604030504040204" pitchFamily="50" charset="-128"/>
              </a:rPr>
              <a:t>)</a:t>
            </a:r>
            <a:r>
              <a:rPr lang="ja-JP" altLang="de-DE" sz="3575" dirty="0">
                <a:ea typeface="Meiryo UI" panose="020B0604030504040204" pitchFamily="50" charset="-128"/>
              </a:rPr>
              <a:t>助言</a:t>
            </a:r>
            <a:endParaRPr lang="de-DE" altLang="ja-JP" sz="3575" dirty="0">
              <a:ea typeface="Meiryo UI" panose="020B0604030504040204" pitchFamily="50" charset="-128"/>
            </a:endParaRPr>
          </a:p>
          <a:p>
            <a:pPr lvl="1"/>
            <a:r>
              <a:rPr lang="de-DE" sz="3575" dirty="0">
                <a:ea typeface="Meiryo UI" panose="020B0604030504040204" pitchFamily="50" charset="-128"/>
              </a:rPr>
              <a:t>Du </a:t>
            </a:r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könntest</a:t>
            </a:r>
            <a:r>
              <a:rPr lang="de-DE" sz="3575" dirty="0">
                <a:ea typeface="Meiryo UI" panose="020B0604030504040204" pitchFamily="50" charset="-128"/>
              </a:rPr>
              <a:t> zum nächsten Treffen unserer Arbeitsgruppe mit kommen.</a:t>
            </a:r>
          </a:p>
          <a:p>
            <a:pPr lvl="1"/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Wie wäre es</a:t>
            </a:r>
            <a:r>
              <a:rPr lang="de-DE" sz="3575" dirty="0">
                <a:ea typeface="Meiryo UI" panose="020B0604030504040204" pitchFamily="50" charset="-128"/>
              </a:rPr>
              <a:t>, jeden Tag mit mir </a:t>
            </a:r>
            <a:r>
              <a:rPr lang="de-DE" altLang="ja-JP" sz="3575" dirty="0">
                <a:ea typeface="Meiryo UI" panose="020B0604030504040204" pitchFamily="50" charset="-128"/>
              </a:rPr>
              <a:t>Jogging</a:t>
            </a:r>
            <a:r>
              <a:rPr lang="ja-JP" altLang="de-DE" sz="3575" dirty="0">
                <a:ea typeface="Meiryo UI" panose="020B0604030504040204" pitchFamily="50" charset="-128"/>
              </a:rPr>
              <a:t> </a:t>
            </a:r>
            <a:r>
              <a:rPr lang="de-DE" sz="3575" dirty="0">
                <a:ea typeface="Meiryo UI" panose="020B0604030504040204" pitchFamily="50" charset="-128"/>
              </a:rPr>
              <a:t>zu machen?</a:t>
            </a:r>
          </a:p>
          <a:p>
            <a:pPr lvl="1"/>
            <a:r>
              <a:rPr lang="de-DE" sz="3575" dirty="0">
                <a:ea typeface="Meiryo UI" panose="020B0604030504040204" pitchFamily="50" charset="-128"/>
              </a:rPr>
              <a:t>Du </a:t>
            </a:r>
            <a:r>
              <a:rPr lang="de-DE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solltest</a:t>
            </a:r>
            <a:r>
              <a:rPr lang="de-DE" sz="3575" dirty="0">
                <a:ea typeface="Meiryo UI" panose="020B0604030504040204" pitchFamily="50" charset="-128"/>
              </a:rPr>
              <a:t> besser regelmäßig essen.</a:t>
            </a:r>
            <a:endParaRPr kumimoji="1" lang="de-DE" altLang="ja-JP" sz="3575" dirty="0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582416"/>
            <a:ext cx="8543925" cy="735210"/>
          </a:xfrm>
        </p:spPr>
        <p:txBody>
          <a:bodyPr/>
          <a:lstStyle/>
          <a:p>
            <a:r>
              <a:rPr lang="ja-JP" altLang="en-US" dirty="0">
                <a:latin typeface="+mn-lt"/>
              </a:rPr>
              <a:t>日常会話で使う接続法</a:t>
            </a:r>
            <a:r>
              <a:rPr lang="ja-JP" altLang="de-DE" dirty="0">
                <a:latin typeface="+mn-lt"/>
              </a:rPr>
              <a:t>第</a:t>
            </a:r>
            <a:r>
              <a:rPr lang="de-DE" altLang="ja-JP" dirty="0">
                <a:latin typeface="+mn-lt"/>
              </a:rPr>
              <a:t>Ⅱ</a:t>
            </a:r>
            <a:r>
              <a:rPr lang="ja-JP" altLang="de-DE" dirty="0">
                <a:latin typeface="+mn-lt"/>
              </a:rPr>
              <a:t>式</a:t>
            </a:r>
            <a:endParaRPr kumimoji="1"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6536" y="1772816"/>
            <a:ext cx="7811262" cy="508518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de-DE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marL="371475" lvl="1" indent="-371475">
              <a:buAutoNum type="arabicPeriod" startAt="2"/>
            </a:pPr>
            <a:r>
              <a:rPr lang="ja-JP" altLang="de-DE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非現実的希望</a:t>
            </a:r>
            <a:r>
              <a:rPr lang="de-DE" altLang="ja-JP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:</a:t>
            </a:r>
            <a:r>
              <a:rPr lang="ja-JP" altLang="de-DE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　</a:t>
            </a:r>
            <a:r>
              <a:rPr lang="ja-JP" altLang="en-US" sz="3656" dirty="0">
                <a:ea typeface="Meiryo UI" panose="020B0604030504040204" pitchFamily="50" charset="-128"/>
                <a:cs typeface="Arial Unicode MS" panose="020B0604020202020204" pitchFamily="50" charset="-128"/>
              </a:rPr>
              <a:t>だったらなあ（実際は違うけど）</a:t>
            </a:r>
            <a:endParaRPr lang="de-DE" sz="3656" dirty="0">
              <a:ea typeface="Meiryo UI" panose="020B0604030504040204" pitchFamily="50" charset="-128"/>
              <a:cs typeface="Arial Unicode MS" panose="020B0604020202020204" pitchFamily="50" charset="-128"/>
            </a:endParaRPr>
          </a:p>
          <a:p>
            <a:pPr marL="650081" lvl="2" indent="-278606"/>
            <a:r>
              <a:rPr kumimoji="1" lang="en-US" altLang="ja-JP" sz="3575" dirty="0">
                <a:ea typeface="Meiryo UI" panose="020B0604030504040204" pitchFamily="50" charset="-128"/>
              </a:rPr>
              <a:t>Ach,</a:t>
            </a:r>
            <a:r>
              <a:rPr kumimoji="1" lang="ja-JP" altLang="en-US" sz="3575" dirty="0">
                <a:ea typeface="Meiryo UI" panose="020B0604030504040204" pitchFamily="50" charset="-128"/>
              </a:rPr>
              <a:t> </a:t>
            </a:r>
            <a:r>
              <a:rPr kumimoji="1"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wäre </a:t>
            </a:r>
            <a:r>
              <a:rPr kumimoji="1" lang="de-DE" altLang="ja-JP" sz="3575" dirty="0">
                <a:ea typeface="Meiryo UI" panose="020B0604030504040204" pitchFamily="50" charset="-128"/>
              </a:rPr>
              <a:t>ich ein Mathe-Genie!!</a:t>
            </a:r>
          </a:p>
          <a:p>
            <a:pPr marL="650081" lvl="2" indent="-278606"/>
            <a:r>
              <a:rPr lang="de-DE" altLang="ja-JP" sz="3575" dirty="0">
                <a:ea typeface="Meiryo UI" panose="020B0604030504040204" pitchFamily="50" charset="-128"/>
              </a:rPr>
              <a:t>Ich </a:t>
            </a:r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wünschte</a:t>
            </a:r>
            <a:r>
              <a:rPr lang="de-DE" altLang="ja-JP" sz="3575" dirty="0">
                <a:ea typeface="Meiryo UI" panose="020B0604030504040204" pitchFamily="50" charset="-128"/>
              </a:rPr>
              <a:t>, sie </a:t>
            </a:r>
            <a:r>
              <a:rPr lang="de-DE" altLang="ja-JP" sz="3575" dirty="0">
                <a:solidFill>
                  <a:schemeClr val="accent2">
                    <a:lumMod val="75000"/>
                  </a:schemeClr>
                </a:solidFill>
                <a:ea typeface="Meiryo UI" panose="020B0604030504040204" pitchFamily="50" charset="-128"/>
              </a:rPr>
              <a:t>wäre </a:t>
            </a:r>
            <a:r>
              <a:rPr lang="de-DE" altLang="ja-JP" sz="3575" dirty="0">
                <a:ea typeface="Meiryo UI" panose="020B0604030504040204" pitchFamily="50" charset="-128"/>
              </a:rPr>
              <a:t>meine Freundin.</a:t>
            </a:r>
            <a:endParaRPr kumimoji="1" lang="de-DE" altLang="ja-JP" sz="3575" dirty="0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dirty="0">
                <a:latin typeface="+mn-lt"/>
              </a:rPr>
              <a:t>読み方の練習</a:t>
            </a:r>
            <a:endParaRPr lang="de-DE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4745732" cy="45307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Albert </a:t>
            </a:r>
            <a:r>
              <a:rPr lang="de-DE" sz="3250" u="sng" dirty="0"/>
              <a:t>Ei</a:t>
            </a:r>
            <a:r>
              <a:rPr lang="de-DE" sz="3250" dirty="0"/>
              <a:t>n</a:t>
            </a:r>
            <a:r>
              <a:rPr lang="de-DE" sz="3250" u="sng" dirty="0"/>
              <a:t>stei</a:t>
            </a:r>
            <a:r>
              <a:rPr lang="de-DE" sz="3250" dirty="0"/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ja-JP" sz="3250" dirty="0"/>
              <a:t>S</a:t>
            </a:r>
            <a:r>
              <a:rPr lang="de-DE" altLang="ja-JP" sz="3250" u="sng" dirty="0"/>
              <a:t>ie</a:t>
            </a:r>
            <a:r>
              <a:rPr lang="de-DE" altLang="ja-JP" sz="3250" dirty="0"/>
              <a:t>gmun</a:t>
            </a:r>
            <a:r>
              <a:rPr lang="de-DE" altLang="ja-JP" sz="3250" u="sng" dirty="0"/>
              <a:t>d</a:t>
            </a:r>
            <a:r>
              <a:rPr lang="de-DE" altLang="ja-JP" sz="3250" dirty="0"/>
              <a:t> Fr</a:t>
            </a:r>
            <a:r>
              <a:rPr lang="de-DE" altLang="ja-JP" sz="3250" u="sng" dirty="0"/>
              <a:t>eud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Fr</a:t>
            </a:r>
            <a:r>
              <a:rPr lang="de-DE" sz="3250" u="sng" dirty="0"/>
              <a:t>ie</a:t>
            </a:r>
            <a:r>
              <a:rPr lang="de-DE" sz="3250" dirty="0"/>
              <a:t>dri</a:t>
            </a:r>
            <a:r>
              <a:rPr lang="de-DE" sz="3250" u="sng" dirty="0"/>
              <a:t>ch</a:t>
            </a:r>
            <a:r>
              <a:rPr lang="de-DE" sz="3250" dirty="0"/>
              <a:t> Nietzsche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Lud</a:t>
            </a:r>
            <a:r>
              <a:rPr lang="de-DE" sz="3250" u="sng" dirty="0"/>
              <a:t>wig</a:t>
            </a:r>
            <a:r>
              <a:rPr lang="de-DE" sz="3250" dirty="0"/>
              <a:t> </a:t>
            </a:r>
            <a:r>
              <a:rPr lang="de-DE" sz="3250" u="sng" dirty="0"/>
              <a:t>v</a:t>
            </a:r>
            <a:r>
              <a:rPr lang="de-DE" sz="3250" dirty="0"/>
              <a:t>an Beetho</a:t>
            </a:r>
            <a:r>
              <a:rPr lang="de-DE" sz="3250" u="sng" dirty="0"/>
              <a:t>v</a:t>
            </a:r>
            <a:r>
              <a:rPr lang="de-DE" sz="3250" dirty="0"/>
              <a:t>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Fr</a:t>
            </a:r>
            <a:r>
              <a:rPr lang="de-DE" sz="3250" u="sng" dirty="0"/>
              <a:t>ie</a:t>
            </a:r>
            <a:r>
              <a:rPr lang="de-DE" sz="3250" dirty="0"/>
              <a:t>dri</a:t>
            </a:r>
            <a:r>
              <a:rPr lang="de-DE" sz="3250" u="sng" dirty="0"/>
              <a:t>ch</a:t>
            </a:r>
            <a:r>
              <a:rPr lang="de-DE" sz="3250" dirty="0"/>
              <a:t> Sch</a:t>
            </a:r>
            <a:r>
              <a:rPr lang="de-DE" sz="3250" u="sng" dirty="0"/>
              <a:t>i</a:t>
            </a:r>
            <a:r>
              <a:rPr lang="de-DE" sz="3250" dirty="0"/>
              <a:t>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u="sng" dirty="0"/>
              <a:t>W</a:t>
            </a:r>
            <a:r>
              <a:rPr lang="de-DE" sz="3250" dirty="0"/>
              <a:t>olfgan</a:t>
            </a:r>
            <a:r>
              <a:rPr lang="de-DE" sz="3250" u="sng" dirty="0"/>
              <a:t>g</a:t>
            </a:r>
            <a:r>
              <a:rPr lang="de-DE" sz="3250" dirty="0"/>
              <a:t> Sch</a:t>
            </a:r>
            <a:r>
              <a:rPr lang="de-DE" sz="3250" u="sng" dirty="0"/>
              <a:t>äu</a:t>
            </a:r>
            <a:r>
              <a:rPr lang="de-DE" sz="3250" dirty="0"/>
              <a:t>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dirty="0"/>
              <a:t>Lu</a:t>
            </a:r>
            <a:r>
              <a:rPr lang="de-DE" sz="3250" u="sng" dirty="0"/>
              <a:t>dwig</a:t>
            </a:r>
            <a:r>
              <a:rPr lang="de-DE" sz="3250" dirty="0"/>
              <a:t> </a:t>
            </a:r>
            <a:r>
              <a:rPr lang="de-DE" sz="3250" u="sng" dirty="0"/>
              <a:t>W</a:t>
            </a:r>
            <a:r>
              <a:rPr lang="de-DE" sz="3250" dirty="0"/>
              <a:t>ittgen</a:t>
            </a:r>
            <a:r>
              <a:rPr lang="de-DE" sz="3250" u="sng" dirty="0"/>
              <a:t>stein</a:t>
            </a:r>
          </a:p>
          <a:p>
            <a:r>
              <a:rPr lang="de-DE" altLang="ja-JP" sz="3250" dirty="0"/>
              <a:t>Leonhar</a:t>
            </a:r>
            <a:r>
              <a:rPr lang="de-DE" altLang="ja-JP" sz="3250" u="sng" dirty="0"/>
              <a:t>d</a:t>
            </a:r>
            <a:r>
              <a:rPr lang="de-DE" altLang="ja-JP" sz="3250" dirty="0"/>
              <a:t> </a:t>
            </a:r>
            <a:r>
              <a:rPr lang="de-DE" altLang="ja-JP" sz="3250" u="sng" dirty="0"/>
              <a:t>Eu</a:t>
            </a:r>
            <a:r>
              <a:rPr lang="de-DE" altLang="ja-JP" sz="3250" dirty="0"/>
              <a:t>ler</a:t>
            </a:r>
          </a:p>
          <a:p>
            <a:endParaRPr lang="de-DE" sz="3250" dirty="0"/>
          </a:p>
          <a:p>
            <a:endParaRPr lang="de-DE" sz="3250" dirty="0"/>
          </a:p>
          <a:p>
            <a:endParaRPr lang="de-DE" sz="325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5159322" y="1600200"/>
            <a:ext cx="4745732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altLang="ja-JP" sz="3250" kern="0" dirty="0"/>
              <a:t>Hans</a:t>
            </a:r>
            <a:r>
              <a:rPr lang="ja-JP" altLang="de-DE" sz="3250" kern="0" dirty="0"/>
              <a:t> </a:t>
            </a:r>
            <a:r>
              <a:rPr lang="de-DE" altLang="ja-JP" sz="3250" kern="0" dirty="0"/>
              <a:t>Müller</a:t>
            </a: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250" kern="0" dirty="0"/>
              <a:t>Elfriede Köhler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50" kern="0" dirty="0"/>
              <a:t>Karl Böhm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endParaRPr lang="de-DE" sz="3250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250" kern="0" dirty="0"/>
              <a:t>Mark </a:t>
            </a:r>
            <a:r>
              <a:rPr lang="de-DE" sz="3250" u="sng" kern="0" dirty="0"/>
              <a:t>Z</a:t>
            </a:r>
            <a:r>
              <a:rPr lang="de-DE" sz="3250" kern="0" dirty="0"/>
              <a:t>uckerber</a:t>
            </a:r>
            <a:r>
              <a:rPr lang="de-DE" sz="3250" u="sng" kern="0" dirty="0"/>
              <a:t>g</a:t>
            </a:r>
          </a:p>
          <a:p>
            <a:endParaRPr lang="de-DE" sz="3250" kern="0" dirty="0"/>
          </a:p>
          <a:p>
            <a:endParaRPr lang="de-DE" sz="3250" kern="0" dirty="0"/>
          </a:p>
          <a:p>
            <a:endParaRPr lang="de-DE" sz="3250" kern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76427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 Telefon (mit Friseursalon)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8634164" cy="4530725"/>
          </a:xfrm>
        </p:spPr>
        <p:txBody>
          <a:bodyPr>
            <a:normAutofit/>
          </a:bodyPr>
          <a:lstStyle/>
          <a:p>
            <a:pPr marL="37148" indent="0">
              <a:lnSpc>
                <a:spcPct val="120000"/>
              </a:lnSpc>
              <a:buNone/>
            </a:pPr>
            <a:r>
              <a:rPr lang="de-DE" dirty="0"/>
              <a:t>K: Guten Tag! Ich hätte gern am nächsten Sonntag einen Termin.</a:t>
            </a:r>
          </a:p>
          <a:p>
            <a:pPr marL="37148" indent="0">
              <a:buNone/>
            </a:pPr>
            <a:r>
              <a:rPr lang="de-DE" dirty="0"/>
              <a:t>A: Am Vormittag oder Nachmittag?</a:t>
            </a:r>
          </a:p>
          <a:p>
            <a:pPr marL="37148" indent="0">
              <a:buNone/>
            </a:pPr>
            <a:r>
              <a:rPr lang="de-DE" dirty="0"/>
              <a:t>K: Mir ist am Vormittag lieber.</a:t>
            </a:r>
          </a:p>
          <a:p>
            <a:pPr marL="37148" indent="0">
              <a:lnSpc>
                <a:spcPct val="120000"/>
              </a:lnSpc>
              <a:spcBef>
                <a:spcPts val="488"/>
              </a:spcBef>
              <a:buNone/>
            </a:pPr>
            <a:r>
              <a:rPr lang="de-DE" dirty="0"/>
              <a:t>A: Wie wäre es um zehn Uhr dreißig?</a:t>
            </a:r>
          </a:p>
          <a:p>
            <a:pPr marL="37148" indent="0">
              <a:lnSpc>
                <a:spcPct val="120000"/>
              </a:lnSpc>
              <a:buNone/>
            </a:pPr>
            <a:r>
              <a:rPr lang="de-DE" dirty="0"/>
              <a:t>K: Sehr gerne nehme ich den Termin. </a:t>
            </a:r>
          </a:p>
          <a:p>
            <a:pPr marL="37148" indent="0">
              <a:buNone/>
            </a:pPr>
            <a:r>
              <a:rPr lang="de-DE" dirty="0"/>
              <a:t> </a:t>
            </a:r>
          </a:p>
          <a:p>
            <a:pPr marL="37148" indent="0">
              <a:buNone/>
            </a:pPr>
            <a:r>
              <a:rPr lang="de-DE" dirty="0"/>
              <a:t>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9660" y="404664"/>
            <a:ext cx="7726680" cy="697548"/>
          </a:xfrm>
        </p:spPr>
        <p:txBody>
          <a:bodyPr/>
          <a:lstStyle/>
          <a:p>
            <a:r>
              <a:rPr lang="de-DE" dirty="0"/>
              <a:t>Am Telefon (mit Friseursalon)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9660" y="1628800"/>
            <a:ext cx="7967796" cy="3350705"/>
          </a:xfrm>
        </p:spPr>
        <p:txBody>
          <a:bodyPr/>
          <a:lstStyle/>
          <a:p>
            <a:pPr marL="37148" indent="0">
              <a:buNone/>
            </a:pPr>
            <a:r>
              <a:rPr lang="de-DE" dirty="0"/>
              <a:t>P: Also am Sontag um halb elf. </a:t>
            </a:r>
          </a:p>
          <a:p>
            <a:pPr marL="37148" indent="0">
              <a:buNone/>
            </a:pPr>
            <a:r>
              <a:rPr lang="de-DE" dirty="0"/>
              <a:t>Wie ist Ihr Name?</a:t>
            </a:r>
          </a:p>
          <a:p>
            <a:pPr marL="37148" indent="0">
              <a:buNone/>
            </a:pPr>
            <a:r>
              <a:rPr lang="de-DE" dirty="0"/>
              <a:t>K: Ich heiße Yoshida.</a:t>
            </a:r>
          </a:p>
          <a:p>
            <a:pPr marL="37148" indent="0">
              <a:buNone/>
            </a:pPr>
            <a:r>
              <a:rPr lang="de-DE" dirty="0"/>
              <a:t>P: könnten Sie das bitte buchstabieren?</a:t>
            </a:r>
          </a:p>
          <a:p>
            <a:pPr marL="37148" indent="0">
              <a:buNone/>
            </a:pPr>
            <a:r>
              <a:rPr lang="de-DE" dirty="0"/>
              <a:t>K: Gerne.  Ypsilon, Otto, Sigfried, Heinrich, Ida, Dora, Anton.</a:t>
            </a:r>
          </a:p>
          <a:p>
            <a:pPr marL="37148" indent="0">
              <a:buNone/>
            </a:pPr>
            <a:r>
              <a:rPr lang="de-DE" dirty="0"/>
              <a:t>P: Vielen Dank und bis Sonntag!</a:t>
            </a:r>
          </a:p>
          <a:p>
            <a:pPr marL="37148" indent="0">
              <a:buNone/>
            </a:pPr>
            <a:r>
              <a:rPr lang="de-DE" dirty="0"/>
              <a:t>K: Auf Wiederhören!</a:t>
            </a:r>
          </a:p>
          <a:p>
            <a:pPr marL="37148" indent="0">
              <a:buNone/>
            </a:pPr>
            <a:r>
              <a:rPr lang="de-DE" dirty="0"/>
              <a:t>P: Auf Wiederhören!</a:t>
            </a:r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692696"/>
            <a:ext cx="7726680" cy="491631"/>
          </a:xfrm>
        </p:spPr>
        <p:txBody>
          <a:bodyPr/>
          <a:lstStyle/>
          <a:p>
            <a:r>
              <a:rPr kumimoji="1" lang="de-DE" altLang="ja-JP" dirty="0"/>
              <a:t>Einladung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76472" y="1771122"/>
            <a:ext cx="8457048" cy="4477278"/>
          </a:xfrm>
        </p:spPr>
        <p:txBody>
          <a:bodyPr>
            <a:normAutofit/>
          </a:bodyPr>
          <a:lstStyle/>
          <a:p>
            <a:pPr marL="37148" indent="0">
              <a:buNone/>
            </a:pPr>
            <a:r>
              <a:rPr kumimoji="1" lang="en-US" altLang="ja-JP" sz="2000" dirty="0"/>
              <a:t>A:</a:t>
            </a:r>
            <a:r>
              <a:rPr kumimoji="1" lang="en-US" altLang="ja-JP" dirty="0"/>
              <a:t> </a:t>
            </a:r>
            <a:r>
              <a:rPr kumimoji="1" lang="en-US" altLang="ja-JP" sz="1950" dirty="0"/>
              <a:t>Ich</a:t>
            </a:r>
            <a:r>
              <a:rPr kumimoji="1" lang="ja-JP" altLang="en-US" sz="1950" dirty="0"/>
              <a:t> </a:t>
            </a:r>
            <a:r>
              <a:rPr kumimoji="1" lang="en-US" altLang="ja-JP" sz="1950" dirty="0"/>
              <a:t>m</a:t>
            </a:r>
            <a:r>
              <a:rPr kumimoji="1" lang="de-DE" altLang="ja-JP" sz="1950" dirty="0" err="1"/>
              <a:t>öchte</a:t>
            </a:r>
            <a:r>
              <a:rPr kumimoji="1" lang="de-DE" altLang="ja-JP" sz="1950" dirty="0"/>
              <a:t> Sie zu einem Abendessen einladen.</a:t>
            </a:r>
          </a:p>
          <a:p>
            <a:pPr marL="37148" indent="0">
              <a:buNone/>
            </a:pPr>
            <a:r>
              <a:rPr lang="de-DE" altLang="ja-JP" sz="1950" dirty="0"/>
              <a:t>B: Es ist sehr nett von Ihnen.</a:t>
            </a:r>
            <a:endParaRPr kumimoji="1" lang="de-DE" altLang="ja-JP" sz="1950" dirty="0"/>
          </a:p>
          <a:p>
            <a:pPr marL="37148" indent="0">
              <a:buNone/>
            </a:pPr>
            <a:r>
              <a:rPr lang="de-DE" altLang="ja-JP" sz="1950" dirty="0"/>
              <a:t>A: Hätten Sie am 26. März Zeit ? </a:t>
            </a:r>
          </a:p>
          <a:p>
            <a:pPr marL="37148" indent="0">
              <a:buNone/>
            </a:pPr>
            <a:r>
              <a:rPr lang="de-DE" altLang="ja-JP" sz="1950" dirty="0"/>
              <a:t>B: Ja,</a:t>
            </a:r>
            <a:r>
              <a:rPr kumimoji="1" lang="de-DE" altLang="ja-JP" sz="1950" dirty="0"/>
              <a:t> ich habe Zeit. Vielen Dank!</a:t>
            </a:r>
          </a:p>
          <a:p>
            <a:pPr marL="37148" indent="0">
              <a:buNone/>
            </a:pPr>
            <a:r>
              <a:rPr lang="de-DE" altLang="ja-JP" sz="1950" dirty="0"/>
              <a:t>	B`: Es tut mir leid, an dem Abend habe ich leider ein Konzert. )</a:t>
            </a:r>
          </a:p>
          <a:p>
            <a:pPr marL="37148" indent="0">
              <a:buNone/>
            </a:pPr>
            <a:r>
              <a:rPr kumimoji="1" lang="de-DE" altLang="ja-JP" sz="1950" dirty="0"/>
              <a:t>A: Wie wäre es dann am Donnerstag?</a:t>
            </a:r>
          </a:p>
          <a:p>
            <a:pPr marL="0" indent="0">
              <a:buNone/>
            </a:pPr>
            <a:r>
              <a:rPr lang="de-DE" altLang="ja-JP" sz="1950" dirty="0"/>
              <a:t>B: Das passt. </a:t>
            </a:r>
          </a:p>
          <a:p>
            <a:pPr marL="0" indent="0">
              <a:buNone/>
            </a:pPr>
            <a:r>
              <a:rPr lang="de-DE" altLang="ja-JP" sz="1950" dirty="0"/>
              <a:t>	B`: Da bin ich nicht si</a:t>
            </a:r>
            <a:r>
              <a:rPr lang="en-US" altLang="ja-JP" sz="1950" dirty="0"/>
              <a:t>c</a:t>
            </a:r>
            <a:r>
              <a:rPr lang="de-DE" altLang="ja-JP" sz="1950" dirty="0"/>
              <a:t>her(, ob ich kommen kann). </a:t>
            </a:r>
            <a:endParaRPr kumimoji="1" lang="de-DE" altLang="ja-JP" sz="1950" dirty="0"/>
          </a:p>
          <a:p>
            <a:pPr marL="37148" indent="0">
              <a:buNone/>
            </a:pPr>
            <a:endParaRPr lang="en-US" sz="1950" dirty="0"/>
          </a:p>
          <a:p>
            <a:pPr marL="37148" indent="0">
              <a:buNone/>
            </a:pPr>
            <a:r>
              <a:rPr lang="en-US" sz="1950" dirty="0"/>
              <a:t>A: </a:t>
            </a:r>
            <a:r>
              <a:rPr lang="de-DE" sz="1950" dirty="0"/>
              <a:t>Dann sehen wir uns am 26. März um 19:00 im Restaurant XXX.</a:t>
            </a:r>
          </a:p>
          <a:p>
            <a:pPr marL="37148" indent="0">
              <a:buNone/>
            </a:pPr>
            <a:r>
              <a:rPr lang="en-US" sz="1950" dirty="0"/>
              <a:t>B: </a:t>
            </a:r>
            <a:r>
              <a:rPr lang="en-US" altLang="ja-JP" sz="1950" dirty="0"/>
              <a:t>Sehr</a:t>
            </a:r>
            <a:r>
              <a:rPr lang="ja-JP" altLang="en-US" sz="1950" dirty="0"/>
              <a:t> </a:t>
            </a:r>
            <a:r>
              <a:rPr lang="de-DE" altLang="ja-JP" sz="1950" dirty="0"/>
              <a:t>gerne</a:t>
            </a:r>
            <a:r>
              <a:rPr lang="en-US" altLang="ja-JP" sz="1950" dirty="0"/>
              <a:t>.</a:t>
            </a:r>
            <a:r>
              <a:rPr lang="ja-JP" altLang="en-US" sz="1950" dirty="0"/>
              <a:t> </a:t>
            </a:r>
            <a:r>
              <a:rPr lang="en-US" altLang="ja-JP" sz="1950" dirty="0"/>
              <a:t>Ich </a:t>
            </a:r>
            <a:r>
              <a:rPr lang="de-DE" altLang="ja-JP" sz="1950" dirty="0"/>
              <a:t>freue</a:t>
            </a:r>
            <a:r>
              <a:rPr lang="en-US" altLang="ja-JP" sz="1950" dirty="0"/>
              <a:t> </a:t>
            </a:r>
            <a:r>
              <a:rPr lang="de-DE" altLang="ja-JP" sz="1950" dirty="0"/>
              <a:t>mich darauf</a:t>
            </a:r>
            <a:r>
              <a:rPr lang="en-US" altLang="ja-JP" sz="1950" dirty="0"/>
              <a:t>.</a:t>
            </a:r>
            <a:endParaRPr lang="en-US" sz="1950" dirty="0"/>
          </a:p>
          <a:p>
            <a:endParaRPr lang="de-DE" dirty="0"/>
          </a:p>
          <a:p>
            <a:endParaRPr kumimoji="1"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04528" y="404664"/>
            <a:ext cx="7726680" cy="700540"/>
          </a:xfrm>
        </p:spPr>
        <p:txBody>
          <a:bodyPr>
            <a:normAutofit fontScale="90000"/>
          </a:bodyPr>
          <a:lstStyle/>
          <a:p>
            <a:r>
              <a:rPr lang="de-DE" dirty="0"/>
              <a:t>Im Restaurant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K: 	Guten Abend! Wie viel Personen sind Sie?</a:t>
            </a:r>
          </a:p>
          <a:p>
            <a:r>
              <a:rPr lang="de-DE" dirty="0"/>
              <a:t>G: 	Guten Abend! Wir sind zwei.</a:t>
            </a:r>
          </a:p>
          <a:p>
            <a:r>
              <a:rPr lang="de-DE" dirty="0"/>
              <a:t>K: 	Möchten Sie draußen oder drinnen sitzen?</a:t>
            </a:r>
          </a:p>
          <a:p>
            <a:r>
              <a:rPr lang="de-DE" dirty="0"/>
              <a:t>G: 	Lieber draußen, bitte.</a:t>
            </a:r>
          </a:p>
          <a:p>
            <a:r>
              <a:rPr lang="de-DE" dirty="0"/>
              <a:t>K: 	Da ist ein Tisch frei. Kommen Sie, bitte.</a:t>
            </a:r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9660" y="332656"/>
            <a:ext cx="7726680" cy="684795"/>
          </a:xfrm>
        </p:spPr>
        <p:txBody>
          <a:bodyPr/>
          <a:lstStyle/>
          <a:p>
            <a:r>
              <a:rPr lang="de-DE" dirty="0"/>
              <a:t>Im Restaurant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2560" y="1841861"/>
            <a:ext cx="8418140" cy="358212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K: 	Was möchten Sie trinken?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G: 	Wir hätten gerne zwei Weißbier, bitte.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K: 	Groß oder klein?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G: 	Klein, bitte.</a:t>
            </a:r>
          </a:p>
          <a:p>
            <a:pPr algn="just">
              <a:spcAft>
                <a:spcPts val="0"/>
              </a:spcAft>
            </a:pPr>
            <a:r>
              <a:rPr lang="de-DE" kern="100" dirty="0">
                <a:cs typeface="Times New Roman" panose="02020603050405020304" pitchFamily="18" charset="0"/>
              </a:rPr>
              <a:t>K: 	Gerne.   Hier zwei kleine Bier(e).</a:t>
            </a:r>
          </a:p>
          <a:p>
            <a:pPr marL="37148" indent="0" algn="just">
              <a:spcAft>
                <a:spcPts val="0"/>
              </a:spcAft>
              <a:buNone/>
            </a:pPr>
            <a:r>
              <a:rPr lang="de-DE" kern="100" dirty="0">
                <a:cs typeface="Times New Roman" panose="02020603050405020304" pitchFamily="18" charset="0"/>
              </a:rPr>
              <a:t>	Wissen Sie schon, was Sie essen möchten?</a:t>
            </a:r>
          </a:p>
          <a:p>
            <a:r>
              <a:rPr lang="de-DE" kern="100" dirty="0">
                <a:cs typeface="Times New Roman" panose="02020603050405020304" pitchFamily="18" charset="0"/>
              </a:rPr>
              <a:t>G:  Ja, wir hätten gerne einen Salat mit 	Hühnerbrust und ein Schnitzel, bitte.</a:t>
            </a:r>
          </a:p>
          <a:p>
            <a:r>
              <a:rPr lang="de-DE" kern="100" dirty="0">
                <a:cs typeface="Times New Roman" panose="02020603050405020304" pitchFamily="18" charset="0"/>
              </a:rPr>
              <a:t>K:	Jawohl.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0552" y="476672"/>
            <a:ext cx="7726680" cy="697548"/>
          </a:xfrm>
        </p:spPr>
        <p:txBody>
          <a:bodyPr/>
          <a:lstStyle/>
          <a:p>
            <a:r>
              <a:rPr lang="de-DE" altLang="ja-JP" dirty="0"/>
              <a:t>Im Restaurant II.</a:t>
            </a:r>
            <a:endParaRPr kumimoji="1" lang="de-D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54040" y="1988840"/>
            <a:ext cx="5843801" cy="4018197"/>
          </a:xfrm>
        </p:spPr>
        <p:txBody>
          <a:bodyPr>
            <a:normAutofit fontScale="85000" lnSpcReduction="20000"/>
          </a:bodyPr>
          <a:lstStyle/>
          <a:p>
            <a:pPr marL="37148" indent="0">
              <a:buNone/>
            </a:pPr>
            <a:r>
              <a:rPr lang="de-DE" sz="2438" dirty="0"/>
              <a:t>K: Wissen Sie schon, was Sie essen möchten?</a:t>
            </a:r>
          </a:p>
          <a:p>
            <a:pPr marL="37148" indent="0">
              <a:lnSpc>
                <a:spcPct val="120000"/>
              </a:lnSpc>
              <a:spcAft>
                <a:spcPts val="488"/>
              </a:spcAft>
              <a:buNone/>
            </a:pPr>
            <a:r>
              <a:rPr kumimoji="1" lang="de-DE" sz="2438" dirty="0"/>
              <a:t>G: Wir hätten gern ein Schnitzel vom Kalb und eine Hühnerfrikassee,</a:t>
            </a:r>
            <a:r>
              <a:rPr lang="de-DE" sz="2438" dirty="0"/>
              <a:t> bitte. </a:t>
            </a:r>
          </a:p>
          <a:p>
            <a:pPr marL="37148" indent="0">
              <a:lnSpc>
                <a:spcPct val="120000"/>
              </a:lnSpc>
              <a:spcAft>
                <a:spcPts val="488"/>
              </a:spcAft>
              <a:buNone/>
            </a:pPr>
            <a:r>
              <a:rPr kumimoji="1" lang="de-DE" sz="2438" dirty="0"/>
              <a:t>K: Hätten Sie gerne eine </a:t>
            </a:r>
            <a:r>
              <a:rPr lang="de-DE" sz="2438" dirty="0"/>
              <a:t>Suppe vorher? </a:t>
            </a:r>
          </a:p>
          <a:p>
            <a:pPr marL="37148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sz="2438" dirty="0"/>
              <a:t>G: Nein, danke.</a:t>
            </a:r>
            <a:endParaRPr kumimoji="1" lang="de-DE" sz="2438" dirty="0"/>
          </a:p>
          <a:p>
            <a:pPr marL="0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altLang="ja-JP" sz="2600" dirty="0"/>
              <a:t>G: </a:t>
            </a:r>
            <a:r>
              <a:rPr lang="de-DE" sz="2600" dirty="0"/>
              <a:t>Können wir bitte noch </a:t>
            </a:r>
            <a:r>
              <a:rPr lang="de-DE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einen Teller </a:t>
            </a:r>
            <a:r>
              <a:rPr lang="de-DE" sz="2600" dirty="0"/>
              <a:t>haben?</a:t>
            </a:r>
          </a:p>
          <a:p>
            <a:pPr marL="0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sz="2600" dirty="0"/>
              <a:t>K: Möchten Sie einen Nachtisch?</a:t>
            </a:r>
          </a:p>
          <a:p>
            <a:pPr marL="0" indent="0">
              <a:lnSpc>
                <a:spcPct val="120000"/>
              </a:lnSpc>
              <a:spcAft>
                <a:spcPts val="488"/>
              </a:spcAft>
              <a:buNone/>
            </a:pPr>
            <a:r>
              <a:rPr lang="de-DE" sz="2600" dirty="0"/>
              <a:t>G: Nein, danke. Dafür aber ein Espresso, bitte.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kumimoji="1" lang="de-DE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97840" y="1988841"/>
            <a:ext cx="3049421" cy="38991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1300" dirty="0"/>
              <a:t>Was möchten Sie essen?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Ich nehme.......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einen Salat zum Schnitzel?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Ja, eine Suppe, bitte, und einen grünen Salat für ich, aber vorher.</a:t>
            </a:r>
          </a:p>
          <a:p>
            <a:pPr>
              <a:lnSpc>
                <a:spcPct val="120000"/>
              </a:lnSpc>
            </a:pPr>
            <a:r>
              <a:rPr lang="de-D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ein Glas, etwas mehr Brot</a:t>
            </a:r>
          </a:p>
          <a:p>
            <a:pPr>
              <a:lnSpc>
                <a:spcPct val="120000"/>
              </a:lnSpc>
            </a:pPr>
            <a:r>
              <a:rPr lang="de-DE" sz="1300" dirty="0"/>
              <a:t>etwas Süßes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499229"/>
            <a:ext cx="7726680" cy="700540"/>
          </a:xfrm>
        </p:spPr>
        <p:txBody>
          <a:bodyPr/>
          <a:lstStyle/>
          <a:p>
            <a:r>
              <a:rPr lang="de-DE" dirty="0"/>
              <a:t>Im Restaurant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G: 	Wir möchten zahlen, bitte.</a:t>
            </a:r>
          </a:p>
          <a:p>
            <a:pPr marL="0" indent="0">
              <a:buNone/>
            </a:pPr>
            <a:r>
              <a:rPr lang="de-DE" dirty="0"/>
              <a:t>K: 	Das macht 38 Euro 60.</a:t>
            </a:r>
          </a:p>
          <a:p>
            <a:pPr marL="0" indent="0">
              <a:buNone/>
            </a:pPr>
            <a:r>
              <a:rPr lang="de-DE" dirty="0"/>
              <a:t>G: 	Hier bitte. Das stimmt. </a:t>
            </a:r>
          </a:p>
          <a:p>
            <a:pPr marL="0" indent="0">
              <a:buNone/>
            </a:pPr>
            <a:r>
              <a:rPr lang="de-DE" dirty="0"/>
              <a:t>K: 	Danke schön. (einen) Schönen Abend noch.</a:t>
            </a:r>
          </a:p>
          <a:p>
            <a:pPr marL="0" indent="0">
              <a:buNone/>
            </a:pPr>
            <a:r>
              <a:rPr lang="de-DE" dirty="0"/>
              <a:t>G: 	Danke, gleichfalls.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7587" y="332656"/>
            <a:ext cx="7726680" cy="673706"/>
          </a:xfrm>
        </p:spPr>
        <p:txBody>
          <a:bodyPr/>
          <a:lstStyle/>
          <a:p>
            <a:r>
              <a:rPr kumimoji="1" lang="de-DE" dirty="0"/>
              <a:t>Restaurant II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26" y="1656304"/>
            <a:ext cx="8791957" cy="4220968"/>
          </a:xfrm>
        </p:spPr>
        <p:txBody>
          <a:bodyPr>
            <a:noAutofit/>
          </a:bodyPr>
          <a:lstStyle/>
          <a:p>
            <a:pPr marL="37148" indent="0">
              <a:buNone/>
            </a:pPr>
            <a:r>
              <a:rPr kumimoji="1" lang="de-DE" altLang="ja-JP" sz="1800" dirty="0" err="1">
                <a:latin typeface="+mn-ea"/>
              </a:rPr>
              <a:t>G1</a:t>
            </a:r>
            <a:r>
              <a:rPr kumimoji="1" lang="de-DE" altLang="ja-JP" sz="1800" dirty="0">
                <a:latin typeface="+mn-ea"/>
              </a:rPr>
              <a:t>: Wir möchten zahlen.</a:t>
            </a:r>
          </a:p>
          <a:p>
            <a:pPr marL="37148" indent="0">
              <a:buNone/>
            </a:pPr>
            <a:r>
              <a:rPr kumimoji="1" lang="de-DE" altLang="ja-JP" sz="1800" dirty="0">
                <a:latin typeface="+mn-ea"/>
              </a:rPr>
              <a:t>K: Gerne,  zusammen oder getrennt?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G1: Getrennt, bitte.</a:t>
            </a:r>
          </a:p>
          <a:p>
            <a:pPr marL="37148" indent="0">
              <a:buNone/>
            </a:pPr>
            <a:r>
              <a:rPr kumimoji="1" lang="de-DE" altLang="ja-JP" sz="1800" dirty="0">
                <a:latin typeface="+mn-ea"/>
              </a:rPr>
              <a:t>K: Was haben Sie gehabt?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G1: Ich hatte ein Glas Weißwein, eine Suppe und ein Wiener Schnitzel.</a:t>
            </a:r>
          </a:p>
          <a:p>
            <a:pPr marL="37148" indent="0">
              <a:buNone/>
            </a:pPr>
            <a:r>
              <a:rPr kumimoji="1" lang="de-DE" altLang="ja-JP" sz="1800" dirty="0">
                <a:latin typeface="+mn-ea"/>
              </a:rPr>
              <a:t>K: Das macht </a:t>
            </a:r>
            <a:r>
              <a:rPr lang="de-DE" altLang="ja-JP" sz="1800" dirty="0">
                <a:latin typeface="+mn-ea"/>
              </a:rPr>
              <a:t>€ </a:t>
            </a:r>
            <a:r>
              <a:rPr kumimoji="1" lang="de-DE" altLang="ja-JP" sz="1800" dirty="0">
                <a:latin typeface="+mn-ea"/>
              </a:rPr>
              <a:t>36,80. 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G1: 40, bitte. 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K: Vielen Dank!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K: Und Sie?</a:t>
            </a:r>
          </a:p>
          <a:p>
            <a:pPr marL="37148" indent="0">
              <a:buNone/>
            </a:pPr>
            <a:r>
              <a:rPr lang="de-DE" altLang="ja-JP" sz="1800" dirty="0" err="1">
                <a:latin typeface="+mn-ea"/>
              </a:rPr>
              <a:t>G2</a:t>
            </a:r>
            <a:r>
              <a:rPr lang="de-DE" altLang="ja-JP" sz="1800" dirty="0">
                <a:latin typeface="+mn-ea"/>
              </a:rPr>
              <a:t>: Ich hatte ein kleines Weißbier, einen grünen Salat, eine Hühnerfrikassee und ein Espresso.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K: Das macht zusammen 43 Euro. </a:t>
            </a:r>
          </a:p>
          <a:p>
            <a:pPr marL="37148" indent="0">
              <a:buNone/>
            </a:pPr>
            <a:r>
              <a:rPr lang="de-DE" altLang="ja-JP" sz="1800" dirty="0" err="1">
                <a:latin typeface="+mn-ea"/>
              </a:rPr>
              <a:t>G2</a:t>
            </a:r>
            <a:r>
              <a:rPr lang="de-DE" altLang="ja-JP" sz="1800" dirty="0">
                <a:latin typeface="+mn-ea"/>
              </a:rPr>
              <a:t>: Das stimmt.</a:t>
            </a:r>
          </a:p>
          <a:p>
            <a:pPr marL="37148" indent="0">
              <a:buNone/>
            </a:pPr>
            <a:r>
              <a:rPr lang="de-DE" altLang="ja-JP" sz="1800" dirty="0">
                <a:latin typeface="+mn-ea"/>
              </a:rPr>
              <a:t>K.: Besten Dank! Auf Wiederschauen.</a:t>
            </a:r>
          </a:p>
          <a:p>
            <a:pPr marL="37148" indent="0">
              <a:buNone/>
            </a:pPr>
            <a:r>
              <a:rPr lang="de-DE" altLang="ja-JP" sz="1800" dirty="0" err="1">
                <a:latin typeface="+mn-ea"/>
              </a:rPr>
              <a:t>G1</a:t>
            </a:r>
            <a:r>
              <a:rPr lang="de-DE" altLang="ja-JP" sz="1800" dirty="0">
                <a:latin typeface="+mn-ea"/>
              </a:rPr>
              <a:t>/2: Auf Wiedersehen!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60" y="588321"/>
            <a:ext cx="7726680" cy="610870"/>
          </a:xfrm>
        </p:spPr>
        <p:txBody>
          <a:bodyPr/>
          <a:lstStyle/>
          <a:p>
            <a:r>
              <a:rPr lang="de-DE" dirty="0"/>
              <a:t>Speisekarte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821384"/>
            <a:ext cx="8321040" cy="4631951"/>
          </a:xfrm>
        </p:spPr>
        <p:txBody>
          <a:bodyPr>
            <a:normAutofit fontScale="85000" lnSpcReduction="10000"/>
          </a:bodyPr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Klare Suppe mit Frittaten                                             4,50</a:t>
            </a:r>
            <a:endParaRPr lang="de-DE" dirty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Weißwurst mit Semmel					  5,80</a:t>
            </a:r>
            <a:endParaRPr lang="de-DE" dirty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Salat mit Hühnerbrunst                                  		  7,30</a:t>
            </a:r>
            <a:endParaRPr lang="de-DE" dirty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Hühnerfrikassee 						13,60 </a:t>
            </a: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Königsberger Klopse 					12,80</a:t>
            </a:r>
          </a:p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Fleischlaibchen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					11,50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Wiener Schnitzel(vom Kalb)  				18,40</a:t>
            </a:r>
          </a:p>
          <a:p>
            <a:r>
              <a:rPr lang="de-DE" altLang="ja-JP" dirty="0">
                <a:solidFill>
                  <a:schemeClr val="accent2">
                    <a:lumMod val="50000"/>
                  </a:schemeClr>
                </a:solidFill>
              </a:rPr>
              <a:t>Schweinebraten mit Semmelknödel und Sauerkraut									16,70</a:t>
            </a:r>
          </a:p>
          <a:p>
            <a:endParaRPr lang="de-DE" altLang="ja-JP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altLang="ja-JP" dirty="0"/>
          </a:p>
          <a:p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89</a:t>
            </a:fld>
            <a:endParaRPr 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882" y="3472223"/>
            <a:ext cx="2102893" cy="1501378"/>
          </a:xfrm>
          <a:prstGeom prst="rect">
            <a:avLst/>
          </a:prstGeom>
        </p:spPr>
      </p:pic>
      <p:pic>
        <p:nvPicPr>
          <p:cNvPr id="1028" name="Picture 4" descr="Bildergebnis fÃ¼r WeiÃwurst mit Semmel">
            <a:extLst>
              <a:ext uri="{FF2B5EF4-FFF2-40B4-BE49-F238E27FC236}">
                <a16:creationId xmlns:a16="http://schemas.microsoft.com/office/drawing/2014/main" id="{FAB65070-052A-4076-8ED5-01661B2C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2" y="1109144"/>
            <a:ext cx="2259869" cy="14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Ã¼r salat mit hÃ¼hnerbrust">
            <a:extLst>
              <a:ext uri="{FF2B5EF4-FFF2-40B4-BE49-F238E27FC236}">
                <a16:creationId xmlns:a16="http://schemas.microsoft.com/office/drawing/2014/main" id="{75F62B29-7F90-4750-9582-3B0DFC7F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066579"/>
            <a:ext cx="2091031" cy="15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Ã¼r hÃ¼hnerfrikassee">
            <a:extLst>
              <a:ext uri="{FF2B5EF4-FFF2-40B4-BE49-F238E27FC236}">
                <a16:creationId xmlns:a16="http://schemas.microsoft.com/office/drawing/2014/main" id="{724D9332-8B60-4F60-A951-9F8B1133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60" y="1066580"/>
            <a:ext cx="2334601" cy="15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Ã¼r fleischlaibchen">
            <a:extLst>
              <a:ext uri="{FF2B5EF4-FFF2-40B4-BE49-F238E27FC236}">
                <a16:creationId xmlns:a16="http://schemas.microsoft.com/office/drawing/2014/main" id="{C0CF181B-CB5F-4756-A3EE-907D8424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522527"/>
            <a:ext cx="2091032" cy="14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Ã¼r schweinebraten mit semmelknÃ¶del und sauerkraut">
            <a:extLst>
              <a:ext uri="{FF2B5EF4-FFF2-40B4-BE49-F238E27FC236}">
                <a16:creationId xmlns:a16="http://schemas.microsoft.com/office/drawing/2014/main" id="{B6963CD3-8789-4540-9900-028F2D12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7" y="3460967"/>
            <a:ext cx="1896551" cy="15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361" y="3460968"/>
            <a:ext cx="2334601" cy="14623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955" y="1109144"/>
            <a:ext cx="2019895" cy="14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>
                <a:latin typeface="+mn-lt"/>
              </a:rPr>
              <a:t>Begrüßung</a:t>
            </a:r>
            <a:r>
              <a:rPr kumimoji="1" lang="ja-JP" altLang="en-US" dirty="0">
                <a:latin typeface="+mn-lt"/>
              </a:rPr>
              <a:t>　</a:t>
            </a:r>
            <a:r>
              <a:rPr kumimoji="1" lang="ja-JP" altLang="de-DE" dirty="0">
                <a:latin typeface="+mn-lt"/>
              </a:rPr>
              <a:t>挨拶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761" y="2541647"/>
            <a:ext cx="4112207" cy="2924444"/>
          </a:xfrm>
        </p:spPr>
        <p:txBody>
          <a:bodyPr>
            <a:noAutofit/>
          </a:bodyPr>
          <a:lstStyle/>
          <a:p>
            <a:r>
              <a:rPr kumimoji="1" lang="de-DE" altLang="ja-JP" sz="3250" dirty="0"/>
              <a:t>Guten Morgen!</a:t>
            </a:r>
          </a:p>
          <a:p>
            <a:r>
              <a:rPr lang="de-DE" altLang="ja-JP" sz="3250" dirty="0"/>
              <a:t>Guten Tag!</a:t>
            </a:r>
          </a:p>
          <a:p>
            <a:r>
              <a:rPr kumimoji="1" lang="de-DE" altLang="ja-JP" sz="3250" dirty="0"/>
              <a:t>Guten Abend!</a:t>
            </a:r>
          </a:p>
          <a:p>
            <a:r>
              <a:rPr lang="de-DE" altLang="ja-JP" sz="3250" dirty="0"/>
              <a:t>Gute Nacht!</a:t>
            </a:r>
          </a:p>
          <a:p>
            <a:endParaRPr lang="de-DE" altLang="ja-JP" sz="3250" dirty="0"/>
          </a:p>
          <a:p>
            <a:endParaRPr kumimoji="1" lang="ja-JP" altLang="en-US" sz="3250" dirty="0"/>
          </a:p>
        </p:txBody>
      </p:sp>
      <p:sp>
        <p:nvSpPr>
          <p:cNvPr id="5" name="正方形/長方形 4"/>
          <p:cNvSpPr/>
          <p:nvPr/>
        </p:nvSpPr>
        <p:spPr>
          <a:xfrm>
            <a:off x="5496798" y="2541647"/>
            <a:ext cx="303887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50" dirty="0">
                <a:solidFill>
                  <a:schemeClr val="accent5">
                    <a:lumMod val="50000"/>
                  </a:schemeClr>
                </a:solidFill>
              </a:rPr>
              <a:t>Hallo</a:t>
            </a:r>
          </a:p>
          <a:p>
            <a:r>
              <a:rPr lang="de-DE" altLang="ja-JP" sz="3250" dirty="0"/>
              <a:t>Moin</a:t>
            </a:r>
          </a:p>
          <a:p>
            <a:r>
              <a:rPr lang="de-DE" altLang="ja-JP" sz="3250" dirty="0"/>
              <a:t>n‘ Morgen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63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23"/>
    </mc:Choice>
    <mc:Fallback xmlns="">
      <p:transition spd="slow" advTm="136623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9660" y="1022668"/>
            <a:ext cx="7726680" cy="610870"/>
          </a:xfrm>
        </p:spPr>
        <p:txBody>
          <a:bodyPr/>
          <a:lstStyle/>
          <a:p>
            <a:r>
              <a:rPr lang="de-DE" dirty="0"/>
              <a:t>Dessertkarte (Nachtisch)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853671"/>
            <a:ext cx="7726680" cy="3688300"/>
          </a:xfrm>
        </p:spPr>
        <p:txBody>
          <a:bodyPr>
            <a:noAutofit/>
          </a:bodyPr>
          <a:lstStyle/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Apfelstrudel						4,30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Topfenkuchen					3,60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Kirschkuchen					3,80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Eis (3 Kugeln)					3,20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2 Palatschinken mit Schokosauce			4.20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Kaffee 						3,50</a:t>
            </a:r>
          </a:p>
          <a:p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Kännchen Tee					4,20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77440E-CD76-4C0F-BDFB-53B1C99A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91</a:t>
            </a:fld>
            <a:endParaRPr lang="en-US" dirty="0"/>
          </a:p>
        </p:txBody>
      </p:sp>
      <p:pic>
        <p:nvPicPr>
          <p:cNvPr id="7" name="Picture 16" descr="Bildergebnis fÃ¼r apfelstrudel">
            <a:extLst>
              <a:ext uri="{FF2B5EF4-FFF2-40B4-BE49-F238E27FC236}">
                <a16:creationId xmlns:a16="http://schemas.microsoft.com/office/drawing/2014/main" id="{A00933DF-C929-45BE-85BA-0A94699E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138138"/>
            <a:ext cx="2355563" cy="18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Bildergebnis fÃ¼r topfenkuchen">
            <a:extLst>
              <a:ext uri="{FF2B5EF4-FFF2-40B4-BE49-F238E27FC236}">
                <a16:creationId xmlns:a16="http://schemas.microsoft.com/office/drawing/2014/main" id="{EF9354AB-960A-472D-967E-CAF372C5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63" y="2138138"/>
            <a:ext cx="2715312" cy="18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Bildergebnis fÃ¼r kirschkuchen">
            <a:extLst>
              <a:ext uri="{FF2B5EF4-FFF2-40B4-BE49-F238E27FC236}">
                <a16:creationId xmlns:a16="http://schemas.microsoft.com/office/drawing/2014/main" id="{E6C65CA7-5AEF-4C80-B2C9-1741C4E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4" y="4723392"/>
            <a:ext cx="2553379" cy="15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521" y="4755560"/>
            <a:ext cx="2742750" cy="150584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119" y="4712837"/>
            <a:ext cx="2491575" cy="15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0552" y="548680"/>
            <a:ext cx="7726680" cy="697548"/>
          </a:xfrm>
        </p:spPr>
        <p:txBody>
          <a:bodyPr/>
          <a:lstStyle/>
          <a:p>
            <a:r>
              <a:rPr lang="de-DE" dirty="0"/>
              <a:t>Mein Zukunft, mein Traum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36576" y="1628800"/>
            <a:ext cx="8274124" cy="3350705"/>
          </a:xfrm>
        </p:spPr>
        <p:txBody>
          <a:bodyPr/>
          <a:lstStyle/>
          <a:p>
            <a:r>
              <a:rPr lang="de-DE" dirty="0"/>
              <a:t>Wenn ich mit dem Bachelor-Studium fertig bin, möchte ich ....</a:t>
            </a:r>
          </a:p>
          <a:p>
            <a:r>
              <a:rPr lang="de-DE" dirty="0"/>
              <a:t>Nach dem Masterstudium habe ich vor,           ..... zu ........</a:t>
            </a:r>
          </a:p>
          <a:p>
            <a:r>
              <a:rPr lang="de-DE" dirty="0"/>
              <a:t>In Zukunft möchte ich </a:t>
            </a:r>
          </a:p>
          <a:p>
            <a:r>
              <a:rPr lang="de-DE" dirty="0"/>
              <a:t>Ich würde gerne irgendwann einen Pilotenschein machen.</a:t>
            </a:r>
          </a:p>
          <a:p>
            <a:r>
              <a:rPr lang="de-DE" dirty="0"/>
              <a:t>Mein Traum ist, ...... zu werden.</a:t>
            </a:r>
          </a:p>
          <a:p>
            <a:pPr marL="37148" indent="0">
              <a:buNone/>
            </a:pPr>
            <a:r>
              <a:rPr lang="de-DE" dirty="0"/>
              <a:t>		         ........ zu ........</a:t>
            </a:r>
          </a:p>
          <a:p>
            <a:endParaRPr lang="de-DE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7851" y="272338"/>
            <a:ext cx="7726680" cy="697548"/>
          </a:xfrm>
        </p:spPr>
        <p:txBody>
          <a:bodyPr/>
          <a:lstStyle/>
          <a:p>
            <a:r>
              <a:rPr lang="de-DE" dirty="0"/>
              <a:t>Wie war der Kurs?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9660" y="1772816"/>
            <a:ext cx="3714750" cy="2100829"/>
          </a:xfrm>
        </p:spPr>
        <p:txBody>
          <a:bodyPr/>
          <a:lstStyle/>
          <a:p>
            <a:r>
              <a:rPr lang="de-DE" dirty="0"/>
              <a:t>Ich finde XXX gut.</a:t>
            </a:r>
          </a:p>
          <a:p>
            <a:r>
              <a:rPr lang="de-DE" dirty="0"/>
              <a:t>Ich glaube, der Kurs war zu kurz.</a:t>
            </a:r>
          </a:p>
          <a:p>
            <a:r>
              <a:rPr lang="de-DE" dirty="0"/>
              <a:t>Er hat mir Spaß gemacht.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Schlecht, nicht so gut, </a:t>
            </a:r>
          </a:p>
          <a:p>
            <a:r>
              <a:rPr lang="de-DE" dirty="0"/>
              <a:t>zu lang.</a:t>
            </a:r>
          </a:p>
          <a:p>
            <a:r>
              <a:rPr lang="de-DE" dirty="0"/>
              <a:t>langweilig, fad, kurzweilig</a:t>
            </a:r>
          </a:p>
          <a:p>
            <a:r>
              <a:rPr lang="de-DE" dirty="0"/>
              <a:t>Interessant, </a:t>
            </a:r>
          </a:p>
          <a:p>
            <a:r>
              <a:rPr lang="de-DE" dirty="0"/>
              <a:t>weniger interessant, lustig,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93</a:t>
            </a:fld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0592" y="5602069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https://forms.gle/96cHY3c58ePcs1as8</a:t>
            </a:r>
            <a:endParaRPr lang="de-D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Wiedersehen!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94</a:t>
            </a:fld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idx="4294967295"/>
          </p:nvPr>
        </p:nvSpPr>
        <p:spPr>
          <a:xfrm>
            <a:off x="1052512" y="2348880"/>
            <a:ext cx="7800975" cy="684212"/>
          </a:xfrm>
        </p:spPr>
        <p:txBody>
          <a:bodyPr>
            <a:noAutofit/>
          </a:bodyPr>
          <a:lstStyle/>
          <a:p>
            <a:pPr marL="37148"/>
            <a:r>
              <a:rPr lang="de-DE" sz="2600" dirty="0"/>
              <a:t>Ich hoffe, der Kurs hat Ihnen viel Spaß gemacht.</a:t>
            </a:r>
          </a:p>
          <a:p>
            <a:pPr marL="37148"/>
            <a:endParaRPr lang="de-DE" sz="2600" dirty="0"/>
          </a:p>
          <a:p>
            <a:pPr marL="37148"/>
            <a:r>
              <a:rPr lang="de-DE" sz="2600" dirty="0"/>
              <a:t>Ich wünsche Ihnen alles Gute und weiterhin viel Erfolg mit Deutsch!</a:t>
            </a:r>
          </a:p>
          <a:p>
            <a:pPr marL="37148"/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7248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_level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B8DF65-62A4-40F5-B2E4-E7DEA50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7231</Words>
  <Application>Microsoft Office PowerPoint</Application>
  <PresentationFormat>A4 210 x 297 mm</PresentationFormat>
  <Paragraphs>1592</Paragraphs>
  <Slides>94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94</vt:i4>
      </vt:variant>
    </vt:vector>
  </HeadingPairs>
  <TitlesOfParts>
    <vt:vector size="107" baseType="lpstr">
      <vt:lpstr>Arial Unicode MS</vt:lpstr>
      <vt:lpstr>HGPｺﾞｼｯｸM</vt:lpstr>
      <vt:lpstr>Meiryo UI</vt:lpstr>
      <vt:lpstr>ＭＳ Ｐゴシック</vt:lpstr>
      <vt:lpstr>ＭＳ 明朝</vt:lpstr>
      <vt:lpstr>Arial</vt:lpstr>
      <vt:lpstr>Calibri</vt:lpstr>
      <vt:lpstr>Cambria Math</vt:lpstr>
      <vt:lpstr>Modern No. 20</vt:lpstr>
      <vt:lpstr>Tahoma</vt:lpstr>
      <vt:lpstr>Times New Roman</vt:lpstr>
      <vt:lpstr>Wingdings</vt:lpstr>
      <vt:lpstr>presentation_level</vt:lpstr>
      <vt:lpstr> Deutsch am Mittagstisch </vt:lpstr>
      <vt:lpstr>Wie spricht man Umlaute aus? ウムラウトの発音</vt:lpstr>
      <vt:lpstr>発音の練習</vt:lpstr>
      <vt:lpstr>Wie liest man das?  読み方 </vt:lpstr>
      <vt:lpstr>アクセントの位置　Wo liegt die Betonung ?</vt:lpstr>
      <vt:lpstr>Wie spricht man aus?  発音　</vt:lpstr>
      <vt:lpstr>Wie spricht man das aus?</vt:lpstr>
      <vt:lpstr>読み方の練習</vt:lpstr>
      <vt:lpstr>Begrüßung　挨拶</vt:lpstr>
      <vt:lpstr>数字　I </vt:lpstr>
      <vt:lpstr>数字 Ⅱ</vt:lpstr>
      <vt:lpstr>自己紹介　</vt:lpstr>
      <vt:lpstr>Bitte!どうぞ     Danke!どうも</vt:lpstr>
      <vt:lpstr>Entschuldigen Sie, bitte!　すみません</vt:lpstr>
      <vt:lpstr>Verabschiedung 別れの挨拶</vt:lpstr>
      <vt:lpstr>Wie geht es dir?     Es geht mir ~  Es tut mir ~ </vt:lpstr>
      <vt:lpstr> Wie ist es[…]? Ist [... ］形容詞Adj. ? Es ist Adj..</vt:lpstr>
      <vt:lpstr> Wie war/waren es ?　Es war/waren [形容詞Adj.]</vt:lpstr>
      <vt:lpstr>　Es ist mir ………主観的な表現</vt:lpstr>
      <vt:lpstr>数字 Ⅲ</vt:lpstr>
      <vt:lpstr>Wie spät ist es?　Es ist drei Uhr.</vt:lpstr>
      <vt:lpstr>Wie spät ist es?</vt:lpstr>
      <vt:lpstr>Temporal  時を表す言葉</vt:lpstr>
      <vt:lpstr>前置詞を伴わない時の表記</vt:lpstr>
      <vt:lpstr>Wann ist es?　　Wann war das?</vt:lpstr>
      <vt:lpstr>Was machst du am Wochenende?</vt:lpstr>
      <vt:lpstr>Was machst du am Wochenende? </vt:lpstr>
      <vt:lpstr>Komparativ/Superlativ　 比較級/最上級</vt:lpstr>
      <vt:lpstr>Essen in Deutschland und Japan Was sind die Unterschiede </vt:lpstr>
      <vt:lpstr>Vergleich </vt:lpstr>
      <vt:lpstr>賛成/反対の言い方</vt:lpstr>
      <vt:lpstr>Ich bin     Er/Sie ist </vt:lpstr>
      <vt:lpstr> Ich bin     Er/Sie ist </vt:lpstr>
      <vt:lpstr>時を表す前置詞 1</vt:lpstr>
      <vt:lpstr>Ich [verb] (obj).  Er/sie [verb] (obj).</vt:lpstr>
      <vt:lpstr>Woher ⇒   Wo　⇒ 　Wohin</vt:lpstr>
      <vt:lpstr>Wo bist du jetzt?             Wo warst du gestern? Jetzt bin ich ..... 　                    Ich war </vt:lpstr>
      <vt:lpstr>Wohin gehst du jetzt?  Jetzt gehe ich ..... 　                    Wohin bist du gegangen ? Gestern bin ich ..... gegangen</vt:lpstr>
      <vt:lpstr>Woher でaus とvonの使い分け</vt:lpstr>
      <vt:lpstr>3格支配の前置詞</vt:lpstr>
      <vt:lpstr>4格支配の前置詞</vt:lpstr>
      <vt:lpstr>Kommen und Gehen</vt:lpstr>
      <vt:lpstr>定冠詞を取る国名の一覧</vt:lpstr>
      <vt:lpstr>Was sind deine Hobbys？ 趣味 Mein Hobby ist Kochen. Ich (V) gern (O).</vt:lpstr>
      <vt:lpstr>Familie und Beruf 家族と職業 </vt:lpstr>
      <vt:lpstr>Stellst du dich bitte vor? 自己紹介</vt:lpstr>
      <vt:lpstr>Wir fragen ihn/sie aus.</vt:lpstr>
      <vt:lpstr>Was hast du am Wochenende gemacht?</vt:lpstr>
      <vt:lpstr>Was hast du am Wochenende gemacht?</vt:lpstr>
      <vt:lpstr>Was hast du am Wochenende gemacht?  Am Samstag bin ich zum Aquarium gegangen.</vt:lpstr>
      <vt:lpstr>【(非)分離動詞】</vt:lpstr>
      <vt:lpstr>【時制】　進行形の表し方</vt:lpstr>
      <vt:lpstr>英語の完了進行形は、現在形で！</vt:lpstr>
      <vt:lpstr>未来の予定は、現在形で話す！</vt:lpstr>
      <vt:lpstr>【時制】　未来の期間表現</vt:lpstr>
      <vt:lpstr>【時制】日常の過去は、完了形で話す・書く。 </vt:lpstr>
      <vt:lpstr>動詞</vt:lpstr>
      <vt:lpstr>名詞形になっても アクセントの位置は変わらない</vt:lpstr>
      <vt:lpstr>Sketch</vt:lpstr>
      <vt:lpstr>過去形は、 叙述(新聞・雑誌)/文学的(小説）</vt:lpstr>
      <vt:lpstr>Bringen und mitnehmen</vt:lpstr>
      <vt:lpstr>Tempus &amp; Temporal Adv. 時制と 時を表す副詞</vt:lpstr>
      <vt:lpstr>Infinitiv mit zu  zu不定詞</vt:lpstr>
      <vt:lpstr>Infinitiv mit zu   zu不定詞</vt:lpstr>
      <vt:lpstr>Infinitiv mit zu   zu不定詞</vt:lpstr>
      <vt:lpstr>Infinitiv mit zu   zu不定詞</vt:lpstr>
      <vt:lpstr>助動詞</vt:lpstr>
      <vt:lpstr>話法の助動詞</vt:lpstr>
      <vt:lpstr>話法の助動詞</vt:lpstr>
      <vt:lpstr>Einladung II</vt:lpstr>
      <vt:lpstr>Kannst du Rad fahren? Ja, ich kann...</vt:lpstr>
      <vt:lpstr>Muss ich das wirklich allein tun?</vt:lpstr>
      <vt:lpstr>Willst du mich heiraten?</vt:lpstr>
      <vt:lpstr>Darf ich heute später nach Hause kommen?</vt:lpstr>
      <vt:lpstr>否定形</vt:lpstr>
      <vt:lpstr>Ich glaube, ich habe Hunger.</vt:lpstr>
      <vt:lpstr>Konjunktiv II 接続法II式</vt:lpstr>
      <vt:lpstr>日常会話で使う接続法第Ⅱ式</vt:lpstr>
      <vt:lpstr>日常会話で使う接続法第Ⅱ式</vt:lpstr>
      <vt:lpstr>Am Telefon (mit Friseursalon)</vt:lpstr>
      <vt:lpstr>Am Telefon (mit Friseursalon)</vt:lpstr>
      <vt:lpstr>Einladung</vt:lpstr>
      <vt:lpstr>Im Restaurant</vt:lpstr>
      <vt:lpstr>Im Restaurant</vt:lpstr>
      <vt:lpstr>Im Restaurant II.</vt:lpstr>
      <vt:lpstr>Im Restaurant</vt:lpstr>
      <vt:lpstr>Restaurant II</vt:lpstr>
      <vt:lpstr>Speisekarte</vt:lpstr>
      <vt:lpstr>PowerPoint プレゼンテーション</vt:lpstr>
      <vt:lpstr>Dessertkarte (Nachtisch)</vt:lpstr>
      <vt:lpstr>PowerPoint プレゼンテーション</vt:lpstr>
      <vt:lpstr>Mein Zukunft, mein Traum</vt:lpstr>
      <vt:lpstr>Wie war der Kurs?</vt:lpstr>
      <vt:lpstr>Auf Wiedersehen!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Mariko Yoshida</dc:creator>
  <cp:keywords/>
  <dc:description/>
  <cp:lastModifiedBy>吉田万里子</cp:lastModifiedBy>
  <cp:revision>226</cp:revision>
  <cp:lastPrinted>2020-05-19T05:06:29Z</cp:lastPrinted>
  <dcterms:created xsi:type="dcterms:W3CDTF">2019-09-12T07:47:10Z</dcterms:created>
  <dcterms:modified xsi:type="dcterms:W3CDTF">2021-05-11T03:00:53Z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TC060874521041</vt:lpwstr>
  </property>
</Properties>
</file>